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0" r:id="rId1"/>
  </p:sldMasterIdLst>
  <p:notesMasterIdLst>
    <p:notesMasterId r:id="rId15"/>
  </p:notesMasterIdLst>
  <p:handoutMasterIdLst>
    <p:handoutMasterId r:id="rId16"/>
  </p:handoutMasterIdLst>
  <p:sldIdLst>
    <p:sldId id="304" r:id="rId2"/>
    <p:sldId id="258" r:id="rId3"/>
    <p:sldId id="327" r:id="rId4"/>
    <p:sldId id="322" r:id="rId5"/>
    <p:sldId id="316" r:id="rId6"/>
    <p:sldId id="313" r:id="rId7"/>
    <p:sldId id="332" r:id="rId8"/>
    <p:sldId id="333" r:id="rId9"/>
    <p:sldId id="330" r:id="rId10"/>
    <p:sldId id="331" r:id="rId11"/>
    <p:sldId id="308" r:id="rId12"/>
    <p:sldId id="326" r:id="rId13"/>
    <p:sldId id="321" r:id="rId14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oxall, Mark" initials="BM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5" autoAdjust="0"/>
    <p:restoredTop sz="94660"/>
  </p:normalViewPr>
  <p:slideViewPr>
    <p:cSldViewPr>
      <p:cViewPr>
        <p:scale>
          <a:sx n="106" d="100"/>
          <a:sy n="106" d="100"/>
        </p:scale>
        <p:origin x="-1764" y="-300"/>
      </p:cViewPr>
      <p:guideLst>
        <p:guide orient="horz" pos="832"/>
        <p:guide orient="horz" pos="436"/>
        <p:guide orient="horz" pos="3728"/>
        <p:guide orient="horz" pos="4110"/>
        <p:guide orient="horz" pos="897"/>
        <p:guide orient="horz" pos="1162"/>
        <p:guide orient="horz" pos="2362"/>
        <p:guide pos="5602"/>
        <p:guide pos="17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9-21T11:04:18.878" idx="5">
    <p:pos x="5647" y="2649"/>
    <p:text>not clear, maybe a seperate bullet point?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0966203-9DAC-41C5-8A26-355195C4EDEA}" type="datetimeFigureOut">
              <a:rPr lang="en-GB"/>
              <a:pPr>
                <a:defRPr/>
              </a:pPr>
              <a:t>21/09/2015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3EA986D-3801-4638-B7D1-626C10DDA0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0845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6998343-7E9A-4091-A8B4-D077CE7297FF}" type="datetimeFigureOut">
              <a:rPr lang="en-GB"/>
              <a:pPr>
                <a:defRPr/>
              </a:pPr>
              <a:t>21/09/2015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3537" cy="44751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2C08BCE-DE53-4D4A-8B76-917A3D6E4B8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23602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altLang="en-US" smtClean="0">
                <a:cs typeface="Arial" pitchFamily="34" charset="0"/>
              </a:rPr>
              <a:t>Location, </a:t>
            </a:r>
          </a:p>
        </p:txBody>
      </p:sp>
      <p:sp>
        <p:nvSpPr>
          <p:cNvPr id="3379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altLang="en-US" smtClean="0">
                <a:cs typeface="Arial" pitchFamily="34" charset="0"/>
              </a:rPr>
              <a:t>Name of the Author</a:t>
            </a:r>
          </a:p>
        </p:txBody>
      </p:sp>
      <p:sp>
        <p:nvSpPr>
          <p:cNvPr id="3379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ABE7941-4729-46BF-A22F-2B64803958DF}" type="slidenum">
              <a:rPr lang="de-DE" altLang="en-US" smtClean="0">
                <a:cs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de-DE" altLang="en-US" smtClean="0">
              <a:cs typeface="Arial" pitchFamily="34" charset="0"/>
            </a:endParaRPr>
          </a:p>
        </p:txBody>
      </p:sp>
      <p:sp>
        <p:nvSpPr>
          <p:cNvPr id="337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C08BCE-DE53-4D4A-8B76-917A3D6E4B8F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3062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ndero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07963"/>
            <a:ext cx="1993900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banderol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logo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07963"/>
            <a:ext cx="1993900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67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41838" y="2181225"/>
            <a:ext cx="4176712" cy="2914650"/>
          </a:xfrm>
        </p:spPr>
        <p:txBody>
          <a:bodyPr/>
          <a:lstStyle>
            <a:lvl1pPr>
              <a:lnSpc>
                <a:spcPts val="3600"/>
              </a:lnSpc>
              <a:defRPr sz="3200" b="1" baseline="0">
                <a:solidFill>
                  <a:schemeClr val="tx2"/>
                </a:solidFill>
                <a:latin typeface="Arial" charset="0"/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122675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4548188" y="5522913"/>
            <a:ext cx="4176712" cy="909637"/>
          </a:xfrm>
        </p:spPr>
        <p:txBody>
          <a:bodyPr anchor="b"/>
          <a:lstStyle>
            <a:lvl1pPr marL="0" indent="0">
              <a:lnSpc>
                <a:spcPts val="2400"/>
              </a:lnSpc>
              <a:buFontTx/>
              <a:buNone/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0825" y="2181225"/>
            <a:ext cx="3816350" cy="3240087"/>
          </a:xfrm>
        </p:spPr>
        <p:txBody>
          <a:bodyPr/>
          <a:lstStyle>
            <a:lvl1pPr marL="0" indent="0">
              <a:buFontTx/>
              <a:buNone/>
              <a:defRPr lang="en-US" sz="1600" b="1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1600" b="0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98487" indent="0">
              <a:buFontTx/>
              <a:buNone/>
              <a:defRPr lang="en-US" sz="1600" b="0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5987" indent="0">
              <a:buFontTx/>
              <a:buNone/>
              <a:defRPr lang="en-US" sz="1600" b="0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20787" indent="0">
              <a:buFontTx/>
              <a:buNone/>
              <a:defRPr lang="en-GB" sz="1600" b="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quarter" idx="11"/>
          </p:nvPr>
        </p:nvSpPr>
        <p:spPr bwMode="auto">
          <a:xfrm>
            <a:off x="269875" y="6181725"/>
            <a:ext cx="3817938" cy="4191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600" baseline="0">
                <a:solidFill>
                  <a:schemeClr val="tx2"/>
                </a:solidFill>
                <a:latin typeface="+mn-lt"/>
                <a:ea typeface="ヒラギノ角ゴ Pro W3" pitchFamily="-6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524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643438" y="1844824"/>
            <a:ext cx="4224337" cy="4054326"/>
          </a:xfr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279400" y="1844725"/>
            <a:ext cx="4222800" cy="4054326"/>
          </a:xfr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79400" y="1423989"/>
            <a:ext cx="4221163" cy="348828"/>
          </a:xfrm>
          <a:solidFill>
            <a:schemeClr val="tx2"/>
          </a:solidFill>
        </p:spPr>
        <p:txBody>
          <a:bodyPr/>
          <a:lstStyle>
            <a:lvl1pPr marL="0" indent="0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643438" y="1419126"/>
            <a:ext cx="4221163" cy="348828"/>
          </a:xfrm>
          <a:solidFill>
            <a:schemeClr val="tx2"/>
          </a:solidFill>
        </p:spPr>
        <p:txBody>
          <a:bodyPr/>
          <a:lstStyle>
            <a:lvl1pPr marL="0" indent="0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273424" y="116632"/>
            <a:ext cx="8547048" cy="360040"/>
          </a:xfrm>
        </p:spPr>
        <p:txBody>
          <a:bodyPr/>
          <a:lstStyle>
            <a:lvl1pPr marL="0" indent="0">
              <a:buFontTx/>
              <a:buNone/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1pPr>
            <a:lvl2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2pPr>
            <a:lvl3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3pPr>
            <a:lvl4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4pPr>
            <a:lvl5pPr>
              <a:defRPr lang="en-GB" sz="1800" kern="1200" dirty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r>
              <a:rPr lang="en-US"/>
              <a:t>Guidelines for confidentiality and embargo in SDMX</a:t>
            </a:r>
            <a:endParaRPr lang="en-GB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D220EB7D-8A45-4E2C-AC12-6732676BF67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4773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643438" y="1844824"/>
            <a:ext cx="4224337" cy="1904950"/>
          </a:xfr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279400" y="1844725"/>
            <a:ext cx="4222800" cy="1904950"/>
          </a:xfr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79400" y="1423989"/>
            <a:ext cx="4221163" cy="348828"/>
          </a:xfrm>
          <a:solidFill>
            <a:schemeClr val="tx2"/>
          </a:solidFill>
        </p:spPr>
        <p:txBody>
          <a:bodyPr/>
          <a:lstStyle>
            <a:lvl1pPr marL="0" indent="0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643438" y="1419126"/>
            <a:ext cx="4221163" cy="348828"/>
          </a:xfrm>
          <a:solidFill>
            <a:schemeClr val="tx2"/>
          </a:solidFill>
        </p:spPr>
        <p:txBody>
          <a:bodyPr/>
          <a:lstStyle>
            <a:lvl1pPr marL="0" indent="0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4643438" y="4293096"/>
            <a:ext cx="4224337" cy="1904950"/>
          </a:xfr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279400" y="4292997"/>
            <a:ext cx="4222800" cy="1904950"/>
          </a:xfr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279400" y="3872261"/>
            <a:ext cx="4221163" cy="348828"/>
          </a:xfrm>
          <a:solidFill>
            <a:schemeClr val="tx2"/>
          </a:solidFill>
        </p:spPr>
        <p:txBody>
          <a:bodyPr/>
          <a:lstStyle>
            <a:lvl1pPr marL="0" indent="0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4643438" y="3867398"/>
            <a:ext cx="4221163" cy="348828"/>
          </a:xfrm>
          <a:solidFill>
            <a:schemeClr val="tx2"/>
          </a:solidFill>
        </p:spPr>
        <p:txBody>
          <a:bodyPr/>
          <a:lstStyle>
            <a:lvl1pPr marL="0" indent="0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21"/>
          </p:nvPr>
        </p:nvSpPr>
        <p:spPr>
          <a:xfrm>
            <a:off x="273424" y="116632"/>
            <a:ext cx="8547048" cy="360040"/>
          </a:xfrm>
        </p:spPr>
        <p:txBody>
          <a:bodyPr/>
          <a:lstStyle>
            <a:lvl1pPr marL="0" indent="0">
              <a:buFontTx/>
              <a:buNone/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1pPr>
            <a:lvl2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2pPr>
            <a:lvl3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3pPr>
            <a:lvl4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4pPr>
            <a:lvl5pPr>
              <a:defRPr lang="en-GB" sz="1800" kern="1200" dirty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r>
              <a:rPr lang="en-US"/>
              <a:t>Guidelines for confidentiality and embargo in SDMX</a:t>
            </a:r>
            <a:endParaRPr lang="en-GB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FE4784E2-BE0C-4115-8110-9E1468572DB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02670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3424" y="1425302"/>
            <a:ext cx="4154560" cy="639762"/>
          </a:xfrm>
        </p:spPr>
        <p:txBody>
          <a:bodyPr anchor="b"/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3424" y="2065064"/>
            <a:ext cx="4154560" cy="3853136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7" y="1423988"/>
            <a:ext cx="4173984" cy="639762"/>
          </a:xfrm>
        </p:spPr>
        <p:txBody>
          <a:bodyPr anchor="b"/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7" y="2063750"/>
            <a:ext cx="4173984" cy="3854450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73424" y="116632"/>
            <a:ext cx="8547048" cy="360040"/>
          </a:xfrm>
        </p:spPr>
        <p:txBody>
          <a:bodyPr/>
          <a:lstStyle>
            <a:lvl1pPr marL="0" indent="0">
              <a:buFontTx/>
              <a:buNone/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1pPr>
            <a:lvl2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2pPr>
            <a:lvl3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3pPr>
            <a:lvl4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4pPr>
            <a:lvl5pPr>
              <a:defRPr lang="en-GB" sz="1800" kern="1200" dirty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r>
              <a:rPr lang="en-US"/>
              <a:t>Guidelines for confidentiality and embargo in SDMX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B6FE01DB-00B6-4345-9C91-8C6978C5842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9199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69875" y="660400"/>
            <a:ext cx="8594725" cy="628650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69875" y="1428750"/>
            <a:ext cx="4221163" cy="215741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3438" y="1428750"/>
            <a:ext cx="4221162" cy="215741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69875" y="3738563"/>
            <a:ext cx="4221163" cy="2159000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3438" y="3738563"/>
            <a:ext cx="4221162" cy="2159000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73424" y="116632"/>
            <a:ext cx="8547048" cy="360040"/>
          </a:xfrm>
        </p:spPr>
        <p:txBody>
          <a:bodyPr/>
          <a:lstStyle>
            <a:lvl1pPr marL="0" indent="0">
              <a:buFontTx/>
              <a:buNone/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1pPr>
            <a:lvl2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2pPr>
            <a:lvl3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3pPr>
            <a:lvl4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4pPr>
            <a:lvl5pPr>
              <a:defRPr lang="en-GB" sz="1800" kern="1200" dirty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r>
              <a:rPr lang="en-US"/>
              <a:t>Guidelines for confidentiality and embargo in SDMX</a:t>
            </a:r>
            <a:endParaRPr lang="en-GB"/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4"/>
          </p:nvPr>
        </p:nvSpPr>
        <p:spPr>
          <a:xfrm>
            <a:off x="4357688" y="6488113"/>
            <a:ext cx="414337" cy="239712"/>
          </a:xfrm>
        </p:spPr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9A085935-4DC8-496A-B5C5-722F90C0C66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8960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73424" y="116632"/>
            <a:ext cx="8547048" cy="360040"/>
          </a:xfrm>
        </p:spPr>
        <p:txBody>
          <a:bodyPr/>
          <a:lstStyle>
            <a:lvl1pPr marL="0" indent="0">
              <a:buFontTx/>
              <a:buNone/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1pPr>
            <a:lvl2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2pPr>
            <a:lvl3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3pPr>
            <a:lvl4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4pPr>
            <a:lvl5pPr>
              <a:defRPr lang="en-GB" sz="1800" kern="1200" dirty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r>
              <a:rPr lang="en-US"/>
              <a:t>Guidelines for confidentiality and embargo in SDMX</a:t>
            </a:r>
            <a:endParaRPr lang="en-GB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982273B9-4DEE-4985-8130-C2D6C2FAC21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0394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rid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80"/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4762"/>
          <a:stretch/>
        </p:blipFill>
        <p:spPr>
          <a:xfrm>
            <a:off x="0" y="5015928"/>
            <a:ext cx="10107334" cy="1989989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6534150" y="6477000"/>
            <a:ext cx="2290763" cy="18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>
              <a:lnSpc>
                <a:spcPts val="1200"/>
              </a:lnSpc>
              <a:defRPr/>
            </a:pPr>
            <a:r>
              <a:rPr lang="en-GB" altLang="en-US" sz="900" smtClean="0">
                <a:solidFill>
                  <a:srgbClr val="004B95"/>
                </a:solidFill>
              </a:rPr>
              <a:t>www.ecb.europa.eu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73424" y="116632"/>
            <a:ext cx="8547048" cy="360040"/>
          </a:xfrm>
        </p:spPr>
        <p:txBody>
          <a:bodyPr/>
          <a:lstStyle>
            <a:lvl1pPr marL="0" indent="0">
              <a:buFontTx/>
              <a:buNone/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1pPr>
            <a:lvl2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2pPr>
            <a:lvl3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3pPr>
            <a:lvl4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4pPr>
            <a:lvl5pPr>
              <a:defRPr lang="en-GB" sz="1800" kern="1200" dirty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r>
              <a:rPr lang="en-US"/>
              <a:t>Guidelines for confidentiality and embargo in SDMX</a:t>
            </a:r>
            <a:endParaRPr lang="en-GB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EF162499-1D17-459E-BEC3-919A74E5299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3181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875" y="673100"/>
            <a:ext cx="8607425" cy="647700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69875" y="1435100"/>
            <a:ext cx="8607425" cy="4483100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en-GB" noProof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73424" y="116632"/>
            <a:ext cx="8547048" cy="360040"/>
          </a:xfrm>
        </p:spPr>
        <p:txBody>
          <a:bodyPr/>
          <a:lstStyle>
            <a:lvl1pPr marL="0" indent="0">
              <a:buFontTx/>
              <a:buNone/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1pPr>
            <a:lvl2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2pPr>
            <a:lvl3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3pPr>
            <a:lvl4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4pPr>
            <a:lvl5pPr>
              <a:defRPr lang="en-GB" sz="1800" kern="1200" dirty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r>
              <a:rPr lang="en-US"/>
              <a:t>Guidelines for confidentiality and embargo in SDMX</a:t>
            </a:r>
            <a:endParaRPr lang="en-GB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4357688" y="6488113"/>
            <a:ext cx="414337" cy="239712"/>
          </a:xfrm>
        </p:spPr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FA32EE2D-9A95-43A1-80C4-166144DC7BB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496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>
          <a:xfrm>
            <a:off x="278121" y="1426523"/>
            <a:ext cx="4211992" cy="446405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GB" noProof="0"/>
          </a:p>
        </p:txBody>
      </p:sp>
      <p:sp>
        <p:nvSpPr>
          <p:cNvPr id="9" name="Chart Placeholder 7"/>
          <p:cNvSpPr>
            <a:spLocks noGrp="1"/>
          </p:cNvSpPr>
          <p:nvPr>
            <p:ph type="chart" sz="quarter" idx="13"/>
          </p:nvPr>
        </p:nvSpPr>
        <p:spPr>
          <a:xfrm>
            <a:off x="4660490" y="1413222"/>
            <a:ext cx="4211992" cy="446405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GB" noProof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53799" y="5949950"/>
            <a:ext cx="4032250" cy="431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 marL="300037" indent="0">
              <a:buFontTx/>
              <a:buNone/>
              <a:defRPr sz="1600"/>
            </a:lvl2pPr>
            <a:lvl3pPr marL="598487" indent="0">
              <a:buFontTx/>
              <a:buNone/>
              <a:defRPr sz="1600"/>
            </a:lvl3pPr>
            <a:lvl4pPr marL="915987" indent="0">
              <a:buFontTx/>
              <a:buNone/>
              <a:defRPr sz="1600"/>
            </a:lvl4pPr>
            <a:lvl5pPr marL="1220787" indent="0">
              <a:buFontTx/>
              <a:buNone/>
              <a:defRPr sz="16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4860032" y="5949950"/>
            <a:ext cx="4032250" cy="431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 marL="300037" indent="0">
              <a:buFontTx/>
              <a:buNone/>
              <a:defRPr sz="1600"/>
            </a:lvl2pPr>
            <a:lvl3pPr marL="598487" indent="0">
              <a:buFontTx/>
              <a:buNone/>
              <a:defRPr sz="1600"/>
            </a:lvl3pPr>
            <a:lvl4pPr marL="915987" indent="0">
              <a:buFontTx/>
              <a:buNone/>
              <a:defRPr sz="1600"/>
            </a:lvl4pPr>
            <a:lvl5pPr marL="1220787" indent="0">
              <a:buFontTx/>
              <a:buNone/>
              <a:defRPr sz="16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273424" y="116632"/>
            <a:ext cx="8547048" cy="360040"/>
          </a:xfrm>
        </p:spPr>
        <p:txBody>
          <a:bodyPr/>
          <a:lstStyle>
            <a:lvl1pPr marL="0" indent="0">
              <a:buFontTx/>
              <a:buNone/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1pPr>
            <a:lvl2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2pPr>
            <a:lvl3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3pPr>
            <a:lvl4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4pPr>
            <a:lvl5pPr>
              <a:defRPr lang="en-GB" sz="1800" kern="1200" dirty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r>
              <a:rPr lang="en-US"/>
              <a:t>Guidelines for confidentiality and embargo in SDMX</a:t>
            </a:r>
            <a:endParaRPr lang="en-GB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E112F0D9-A5B6-4BC0-86E6-F3542DAEF0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7186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>
          <a:xfrm>
            <a:off x="278121" y="1426523"/>
            <a:ext cx="4211992" cy="2087786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GB" noProof="0"/>
          </a:p>
        </p:txBody>
      </p:sp>
      <p:sp>
        <p:nvSpPr>
          <p:cNvPr id="9" name="Chart Placeholder 7"/>
          <p:cNvSpPr>
            <a:spLocks noGrp="1"/>
          </p:cNvSpPr>
          <p:nvPr>
            <p:ph type="chart" sz="quarter" idx="13"/>
          </p:nvPr>
        </p:nvSpPr>
        <p:spPr>
          <a:xfrm>
            <a:off x="4660490" y="1413222"/>
            <a:ext cx="4211992" cy="2087786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GB" noProof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53799" y="3573016"/>
            <a:ext cx="4032250" cy="288032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 marL="300037" indent="0">
              <a:buFontTx/>
              <a:buNone/>
              <a:defRPr sz="1600"/>
            </a:lvl2pPr>
            <a:lvl3pPr marL="598487" indent="0">
              <a:buFontTx/>
              <a:buNone/>
              <a:defRPr sz="1600"/>
            </a:lvl3pPr>
            <a:lvl4pPr marL="915987" indent="0">
              <a:buFontTx/>
              <a:buNone/>
              <a:defRPr sz="1600"/>
            </a:lvl4pPr>
            <a:lvl5pPr marL="1220787" indent="0">
              <a:buFontTx/>
              <a:buNone/>
              <a:defRPr sz="16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4860032" y="3573016"/>
            <a:ext cx="4032250" cy="288032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 marL="300037" indent="0">
              <a:buFontTx/>
              <a:buNone/>
              <a:defRPr sz="1600"/>
            </a:lvl2pPr>
            <a:lvl3pPr marL="598487" indent="0">
              <a:buFontTx/>
              <a:buNone/>
              <a:defRPr sz="1600"/>
            </a:lvl3pPr>
            <a:lvl4pPr marL="915987" indent="0">
              <a:buFontTx/>
              <a:buNone/>
              <a:defRPr sz="1600"/>
            </a:lvl4pPr>
            <a:lvl5pPr marL="1220787" indent="0">
              <a:buFontTx/>
              <a:buNone/>
              <a:defRPr sz="16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6"/>
          </p:nvPr>
        </p:nvSpPr>
        <p:spPr>
          <a:xfrm>
            <a:off x="284540" y="3947051"/>
            <a:ext cx="4211992" cy="2087786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GB" noProof="0"/>
          </a:p>
        </p:txBody>
      </p:sp>
      <p:sp>
        <p:nvSpPr>
          <p:cNvPr id="12" name="Chart Placeholder 7"/>
          <p:cNvSpPr>
            <a:spLocks noGrp="1"/>
          </p:cNvSpPr>
          <p:nvPr>
            <p:ph type="chart" sz="quarter" idx="17"/>
          </p:nvPr>
        </p:nvSpPr>
        <p:spPr>
          <a:xfrm>
            <a:off x="4666909" y="3933750"/>
            <a:ext cx="4211992" cy="2087786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GB" noProof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460218" y="6093544"/>
            <a:ext cx="4032250" cy="288032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 marL="300037" indent="0">
              <a:buFontTx/>
              <a:buNone/>
              <a:defRPr sz="1600"/>
            </a:lvl2pPr>
            <a:lvl3pPr marL="598487" indent="0">
              <a:buFontTx/>
              <a:buNone/>
              <a:defRPr sz="1600"/>
            </a:lvl3pPr>
            <a:lvl4pPr marL="915987" indent="0">
              <a:buFontTx/>
              <a:buNone/>
              <a:defRPr sz="1600"/>
            </a:lvl4pPr>
            <a:lvl5pPr marL="1220787" indent="0">
              <a:buFontTx/>
              <a:buNone/>
              <a:defRPr sz="16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4866451" y="6093544"/>
            <a:ext cx="4032250" cy="288032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 marL="300037" indent="0">
              <a:buFontTx/>
              <a:buNone/>
              <a:defRPr sz="1600"/>
            </a:lvl2pPr>
            <a:lvl3pPr marL="598487" indent="0">
              <a:buFontTx/>
              <a:buNone/>
              <a:defRPr sz="1600"/>
            </a:lvl3pPr>
            <a:lvl4pPr marL="915987" indent="0">
              <a:buFontTx/>
              <a:buNone/>
              <a:defRPr sz="1600"/>
            </a:lvl4pPr>
            <a:lvl5pPr marL="1220787" indent="0">
              <a:buFontTx/>
              <a:buNone/>
              <a:defRPr sz="16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0"/>
          </p:nvPr>
        </p:nvSpPr>
        <p:spPr>
          <a:xfrm>
            <a:off x="273424" y="116632"/>
            <a:ext cx="8547048" cy="360040"/>
          </a:xfrm>
        </p:spPr>
        <p:txBody>
          <a:bodyPr/>
          <a:lstStyle>
            <a:lvl1pPr marL="0" indent="0">
              <a:buFontTx/>
              <a:buNone/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1pPr>
            <a:lvl2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2pPr>
            <a:lvl3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3pPr>
            <a:lvl4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4pPr>
            <a:lvl5pPr>
              <a:defRPr lang="en-GB" sz="1800" kern="1200" dirty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r>
              <a:rPr lang="en-US"/>
              <a:t>Guidelines for confidentiality and embargo in SDMX</a:t>
            </a:r>
            <a:endParaRPr lang="en-GB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6D8FF078-0903-4640-BB79-1EFD1390FF7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07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73424" y="116632"/>
            <a:ext cx="8547048" cy="360040"/>
          </a:xfrm>
        </p:spPr>
        <p:txBody>
          <a:bodyPr/>
          <a:lstStyle>
            <a:lvl1pPr marL="0" indent="0">
              <a:buFontTx/>
              <a:buNone/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1pPr>
            <a:lvl2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2pPr>
            <a:lvl3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3pPr>
            <a:lvl4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4pPr>
            <a:lvl5pPr>
              <a:defRPr lang="en-GB" sz="1800" kern="1200" dirty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r>
              <a:rPr lang="en-US"/>
              <a:t>Guidelines for confidentiality and embargo in SDMX</a:t>
            </a:r>
            <a:endParaRPr lang="en-GB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6625A7D4-F441-4506-82B7-33206F82C67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832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643438" y="1412875"/>
            <a:ext cx="4224337" cy="4486275"/>
          </a:xfr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88751" y="1428576"/>
            <a:ext cx="4224338" cy="4460875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273424" y="116632"/>
            <a:ext cx="8547048" cy="360040"/>
          </a:xfrm>
        </p:spPr>
        <p:txBody>
          <a:bodyPr/>
          <a:lstStyle>
            <a:lvl1pPr marL="0" indent="0">
              <a:buFontTx/>
              <a:buNone/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1pPr>
            <a:lvl2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2pPr>
            <a:lvl3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3pPr>
            <a:lvl4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4pPr>
            <a:lvl5pPr>
              <a:defRPr lang="en-GB" sz="1800" kern="1200" dirty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r>
              <a:rPr lang="en-US"/>
              <a:t>Guidelines for confidentiality and embargo in SDMX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149255B6-5999-471B-BEC9-C2F63625541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3682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875" y="660400"/>
            <a:ext cx="8594725" cy="628650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79400" y="5918200"/>
            <a:ext cx="8610600" cy="463550"/>
          </a:xfr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79400" y="1844674"/>
            <a:ext cx="8613775" cy="4073525"/>
          </a:xfr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79400" y="1423989"/>
            <a:ext cx="8613775" cy="348828"/>
          </a:xfrm>
          <a:solidFill>
            <a:schemeClr val="tx2"/>
          </a:solidFill>
        </p:spPr>
        <p:txBody>
          <a:bodyPr/>
          <a:lstStyle>
            <a:lvl1pPr marL="0" indent="0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273424" y="116632"/>
            <a:ext cx="8547048" cy="360040"/>
          </a:xfrm>
        </p:spPr>
        <p:txBody>
          <a:bodyPr/>
          <a:lstStyle>
            <a:lvl1pPr marL="0" indent="0">
              <a:buFontTx/>
              <a:buNone/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1pPr>
            <a:lvl2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2pPr>
            <a:lvl3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3pPr>
            <a:lvl4pPr>
              <a:defRPr lang="en-US" sz="1800" kern="1200" dirty="0" smtClean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4pPr>
            <a:lvl5pPr>
              <a:defRPr lang="en-GB" sz="1800" kern="1200" dirty="0">
                <a:solidFill>
                  <a:srgbClr val="FFFFFF"/>
                </a:solidFill>
                <a:latin typeface="+mn-lt"/>
                <a:ea typeface="ヒラギノ角ゴ Pro W3" pitchFamily="-64" charset="-128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r>
              <a:rPr lang="en-US"/>
              <a:t>Guidelines for confidentiality and embargo in SDMX</a:t>
            </a:r>
            <a:endParaRPr lang="en-GB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8"/>
          </p:nvPr>
        </p:nvSpPr>
        <p:spPr>
          <a:xfrm>
            <a:off x="4357688" y="6488113"/>
            <a:ext cx="414337" cy="239712"/>
          </a:xfrm>
        </p:spPr>
        <p:txBody>
          <a:bodyPr/>
          <a:lstStyle>
            <a:lvl1pPr eaLnBrk="1" fontAlgn="auto" hangingPunct="1"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15E6AEF7-45A4-483A-9F72-7037A52833C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6941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ChangeArrowheads="1"/>
          </p:cNvSpPr>
          <p:nvPr/>
        </p:nvSpPr>
        <p:spPr bwMode="auto">
          <a:xfrm>
            <a:off x="271463" y="104775"/>
            <a:ext cx="6502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GB" altLang="en-US" smtClean="0">
                <a:solidFill>
                  <a:srgbClr val="FFFFFF"/>
                </a:solidFill>
                <a:ea typeface="ヒラギノ角ゴ Pro W3"/>
                <a:cs typeface="ヒラギノ角ゴ Pro W3"/>
              </a:rPr>
              <a:t>Rubric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9875" y="1428750"/>
            <a:ext cx="8594725" cy="446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Mastertextformat bearbeiten</a:t>
            </a:r>
          </a:p>
          <a:p>
            <a:pPr lvl="1"/>
            <a:r>
              <a:rPr lang="en-GB" altLang="en-US" smtClean="0"/>
              <a:t>Zweite Ebene</a:t>
            </a:r>
          </a:p>
          <a:p>
            <a:pPr lvl="2"/>
            <a:r>
              <a:rPr lang="en-GB" altLang="en-US" smtClean="0"/>
              <a:t>Dritte Ebene</a:t>
            </a:r>
          </a:p>
          <a:p>
            <a:pPr lvl="3"/>
            <a:r>
              <a:rPr lang="en-GB" altLang="en-US" smtClean="0"/>
              <a:t>Vierte Ebene</a:t>
            </a:r>
          </a:p>
          <a:p>
            <a:pPr lvl="4"/>
            <a:r>
              <a:rPr lang="en-GB" altLang="en-US" smtClean="0"/>
              <a:t>Fünfte Ebene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69875" y="660400"/>
            <a:ext cx="85947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Mastertitelformat bearbeiten</a:t>
            </a:r>
          </a:p>
        </p:txBody>
      </p:sp>
      <p:sp>
        <p:nvSpPr>
          <p:cNvPr id="122573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9875" y="6477000"/>
            <a:ext cx="3213100" cy="18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ts val="1200"/>
              </a:lnSpc>
              <a:spcBef>
                <a:spcPct val="0"/>
              </a:spcBef>
              <a:defRPr sz="900">
                <a:solidFill>
                  <a:srgbClr val="004B95"/>
                </a:solidFill>
                <a:latin typeface="+mn-lt"/>
                <a:ea typeface="ヒラギノ角ゴ Pro W3" pitchFamily="-64" charset="-128"/>
                <a:cs typeface="+mn-cs"/>
              </a:defRPr>
            </a:lvl1pPr>
          </a:lstStyle>
          <a:p>
            <a:pPr>
              <a:defRPr/>
            </a:pPr>
            <a:r>
              <a:rPr lang="en-US"/>
              <a:t>Guidelines for confidentiality and embargo in SDMX</a:t>
            </a:r>
            <a:endParaRPr lang="en-GB"/>
          </a:p>
        </p:txBody>
      </p:sp>
      <p:sp>
        <p:nvSpPr>
          <p:cNvPr id="122573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57688" y="6477000"/>
            <a:ext cx="414337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0"/>
              </a:spcBef>
              <a:defRPr sz="900">
                <a:solidFill>
                  <a:srgbClr val="585858"/>
                </a:solidFill>
                <a:latin typeface="+mn-lt"/>
                <a:ea typeface="ヒラギノ角ゴ Pro W3" pitchFamily="-64" charset="-128"/>
                <a:cs typeface="+mn-cs"/>
              </a:defRPr>
            </a:lvl1pPr>
          </a:lstStyle>
          <a:p>
            <a:pPr>
              <a:defRPr/>
            </a:pPr>
            <a:fld id="{FC65AC74-64D9-4AE9-9BA5-6262DC75DB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Rectangle 9"/>
          <p:cNvSpPr>
            <a:spLocks noChangeArrowheads="1"/>
          </p:cNvSpPr>
          <p:nvPr/>
        </p:nvSpPr>
        <p:spPr bwMode="auto">
          <a:xfrm>
            <a:off x="6534150" y="6477000"/>
            <a:ext cx="2290763" cy="18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>
              <a:lnSpc>
                <a:spcPts val="1200"/>
              </a:lnSpc>
              <a:defRPr/>
            </a:pPr>
            <a:r>
              <a:rPr lang="en-GB" altLang="en-US" sz="900" smtClean="0">
                <a:solidFill>
                  <a:srgbClr val="004B95"/>
                </a:solidFill>
              </a:rPr>
              <a:t>www.ecb.europa.eu © </a:t>
            </a:r>
          </a:p>
        </p:txBody>
      </p:sp>
      <p:sp>
        <p:nvSpPr>
          <p:cNvPr id="1032" name="Rectangle 2"/>
          <p:cNvSpPr>
            <a:spLocks noChangeArrowheads="1"/>
          </p:cNvSpPr>
          <p:nvPr/>
        </p:nvSpPr>
        <p:spPr bwMode="auto">
          <a:xfrm>
            <a:off x="0" y="-26988"/>
            <a:ext cx="9144000" cy="477838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endParaRPr lang="en-GB" altLang="en-US" smtClean="0">
              <a:solidFill>
                <a:srgbClr val="585858"/>
              </a:solidFill>
              <a:ea typeface="ヒラギノ角ゴ Pro W3"/>
              <a:cs typeface="ヒラギノ角ゴ Pro W3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  <p:sldLayoutId id="2147483883" r:id="rId12"/>
    <p:sldLayoutId id="2147483884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34" charset="0"/>
          <a:cs typeface="Arial" charset="0"/>
        </a:defRPr>
      </a:lvl2pPr>
      <a:lvl3pPr algn="l" rtl="0" eaLnBrk="0" fontAlgn="base" hangingPunct="0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34" charset="0"/>
          <a:cs typeface="Arial" charset="0"/>
        </a:defRPr>
      </a:lvl3pPr>
      <a:lvl4pPr algn="l" rtl="0" eaLnBrk="0" fontAlgn="base" hangingPunct="0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34" charset="0"/>
          <a:cs typeface="Arial" charset="0"/>
        </a:defRPr>
      </a:lvl4pPr>
      <a:lvl5pPr algn="l" rtl="0" eaLnBrk="0" fontAlgn="base" hangingPunct="0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34" charset="0"/>
          <a:cs typeface="Arial" charset="0"/>
        </a:defRPr>
      </a:lvl5pPr>
      <a:lvl6pPr marL="457200"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34" charset="0"/>
          <a:cs typeface="Arial" charset="0"/>
        </a:defRPr>
      </a:lvl6pPr>
      <a:lvl7pPr marL="914400"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34" charset="0"/>
          <a:cs typeface="Arial" charset="0"/>
        </a:defRPr>
      </a:lvl7pPr>
      <a:lvl8pPr marL="1371600"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34" charset="0"/>
          <a:cs typeface="Arial" charset="0"/>
        </a:defRPr>
      </a:lvl8pPr>
      <a:lvl9pPr marL="1828800"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34" charset="0"/>
          <a:cs typeface="Arial" charset="0"/>
        </a:defRPr>
      </a:lvl9pPr>
    </p:titleStyle>
    <p:bodyStyle>
      <a:lvl1pPr marL="298450" indent="-298450" algn="l" rtl="0" eaLnBrk="0" fontAlgn="base" hangingPunct="0">
        <a:spcBef>
          <a:spcPct val="30000"/>
        </a:spcBef>
        <a:spcAft>
          <a:spcPct val="0"/>
        </a:spcAft>
        <a:buClr>
          <a:schemeClr val="tx2"/>
        </a:buClr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96900" indent="-296863" algn="l" rtl="0" eaLnBrk="0" fontAlgn="base" hangingPunct="0">
        <a:spcBef>
          <a:spcPct val="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2pPr>
      <a:lvl3pPr marL="914400" indent="-315913" algn="l" rtl="0" eaLnBrk="0" fontAlgn="base" hangingPunct="0">
        <a:spcBef>
          <a:spcPct val="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cs typeface="+mn-cs"/>
        </a:defRPr>
      </a:lvl3pPr>
      <a:lvl4pPr marL="1219200" indent="-303213" algn="l" rtl="0" eaLnBrk="0" fontAlgn="base" hangingPunct="0">
        <a:spcBef>
          <a:spcPct val="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cs typeface="+mn-cs"/>
        </a:defRPr>
      </a:lvl4pPr>
      <a:lvl5pPr marL="1524000" indent="-303213" algn="l" rtl="0" eaLnBrk="0" fontAlgn="base" hangingPunct="0">
        <a:spcBef>
          <a:spcPct val="0"/>
        </a:spcBef>
        <a:spcAft>
          <a:spcPct val="0"/>
        </a:spcAft>
        <a:buFont typeface="Times" pitchFamily="18" charset="0"/>
        <a:buChar char="•"/>
        <a:defRPr sz="1600" i="1">
          <a:solidFill>
            <a:schemeClr val="tx1"/>
          </a:solidFill>
          <a:latin typeface="+mn-lt"/>
          <a:cs typeface="+mn-cs"/>
        </a:defRPr>
      </a:lvl5pPr>
      <a:lvl6pPr marL="1981200" indent="-303213" algn="l" rtl="0" eaLnBrk="1" fontAlgn="base" hangingPunct="1">
        <a:spcBef>
          <a:spcPct val="0"/>
        </a:spcBef>
        <a:spcAft>
          <a:spcPct val="0"/>
        </a:spcAft>
        <a:buFont typeface="Times" pitchFamily="18" charset="0"/>
        <a:buChar char="•"/>
        <a:defRPr sz="1600" i="1">
          <a:solidFill>
            <a:schemeClr val="tx1"/>
          </a:solidFill>
          <a:latin typeface="+mn-lt"/>
          <a:cs typeface="+mn-cs"/>
        </a:defRPr>
      </a:lvl6pPr>
      <a:lvl7pPr marL="2438400" indent="-303213" algn="l" rtl="0" eaLnBrk="1" fontAlgn="base" hangingPunct="1">
        <a:spcBef>
          <a:spcPct val="0"/>
        </a:spcBef>
        <a:spcAft>
          <a:spcPct val="0"/>
        </a:spcAft>
        <a:buFont typeface="Times" pitchFamily="18" charset="0"/>
        <a:buChar char="•"/>
        <a:defRPr sz="1600" i="1">
          <a:solidFill>
            <a:schemeClr val="tx1"/>
          </a:solidFill>
          <a:latin typeface="+mn-lt"/>
          <a:cs typeface="+mn-cs"/>
        </a:defRPr>
      </a:lvl7pPr>
      <a:lvl8pPr marL="2895600" indent="-303213" algn="l" rtl="0" eaLnBrk="1" fontAlgn="base" hangingPunct="1">
        <a:spcBef>
          <a:spcPct val="0"/>
        </a:spcBef>
        <a:spcAft>
          <a:spcPct val="0"/>
        </a:spcAft>
        <a:buFont typeface="Times" pitchFamily="18" charset="0"/>
        <a:buChar char="•"/>
        <a:defRPr sz="1600" i="1">
          <a:solidFill>
            <a:schemeClr val="tx1"/>
          </a:solidFill>
          <a:latin typeface="+mn-lt"/>
          <a:cs typeface="+mn-cs"/>
        </a:defRPr>
      </a:lvl8pPr>
      <a:lvl9pPr marL="3352800" indent="-303213" algn="l" rtl="0" eaLnBrk="1" fontAlgn="base" hangingPunct="1">
        <a:spcBef>
          <a:spcPct val="0"/>
        </a:spcBef>
        <a:spcAft>
          <a:spcPct val="0"/>
        </a:spcAft>
        <a:buFont typeface="Times" pitchFamily="18" charset="0"/>
        <a:buChar char="•"/>
        <a:defRPr sz="1600" i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en-US" smtClean="0">
                <a:latin typeface="Arial" pitchFamily="34" charset="0"/>
              </a:rPr>
              <a:t>Guidelines for confidentiality and embargo in SDMX</a:t>
            </a:r>
          </a:p>
        </p:txBody>
      </p:sp>
      <p:sp>
        <p:nvSpPr>
          <p:cNvPr id="15363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Better control of (time-)confidential data through SDMX artefacts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50825" y="2181225"/>
            <a:ext cx="3816350" cy="3240088"/>
          </a:xfrm>
        </p:spPr>
        <p:txBody>
          <a:bodyPr/>
          <a:lstStyle/>
          <a:p>
            <a:pPr eaLnBrk="1" hangingPunct="1">
              <a:spcBef>
                <a:spcPts val="0"/>
              </a:spcBef>
              <a:defRPr/>
            </a:pPr>
            <a:r>
              <a:rPr lang="en-GB" dirty="0"/>
              <a:t>Paul van der Ark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GB" b="0" dirty="0"/>
              <a:t>Principal economist-statistician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GB" b="0" dirty="0"/>
              <a:t>DG-Statistics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GB" b="0" dirty="0"/>
              <a:t>Division Statistical Information Services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GB" b="0" dirty="0"/>
              <a:t>European Central Bank</a:t>
            </a:r>
          </a:p>
        </p:txBody>
      </p:sp>
      <p:sp>
        <p:nvSpPr>
          <p:cNvPr id="15365" name="Classification"/>
          <p:cNvSpPr txBox="1">
            <a:spLocks noChangeArrowheads="1"/>
          </p:cNvSpPr>
          <p:nvPr/>
        </p:nvSpPr>
        <p:spPr bwMode="auto">
          <a:xfrm>
            <a:off x="7019925" y="127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FINAL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  <p:sp>
        <p:nvSpPr>
          <p:cNvPr id="15366" name="DocumentStatus"/>
          <p:cNvSpPr txBox="1">
            <a:spLocks noChangeArrowheads="1"/>
          </p:cNvSpPr>
          <p:nvPr/>
        </p:nvSpPr>
        <p:spPr bwMode="auto">
          <a:xfrm>
            <a:off x="7019925" y="254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UNRESTRICTED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107504" y="692696"/>
            <a:ext cx="8594725" cy="628650"/>
          </a:xfrm>
        </p:spPr>
        <p:txBody>
          <a:bodyPr/>
          <a:lstStyle/>
          <a:p>
            <a:r>
              <a:rPr lang="en-GB" altLang="en-US" dirty="0" smtClean="0"/>
              <a:t>Use case: reporter controls further dissemination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73050" y="115888"/>
            <a:ext cx="8547100" cy="360362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Controlling subsequent dissemination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Guidelines for confidentiality and embargo in SDMX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950353D5-3291-4A28-A377-60AE981D6C00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251520" y="2492896"/>
            <a:ext cx="23762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NSI data to  Eurostat</a:t>
            </a:r>
          </a:p>
          <a:p>
            <a:r>
              <a:rPr lang="en-GB" sz="1400" b="1" dirty="0" smtClean="0"/>
              <a:t>CONF_REDIST: ECB</a:t>
            </a:r>
          </a:p>
          <a:p>
            <a:r>
              <a:rPr lang="en-GB" sz="1400" b="1" dirty="0" smtClean="0"/>
              <a:t>CONF_STATUS: N</a:t>
            </a:r>
            <a:endParaRPr lang="en-GB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6094" y="3939570"/>
            <a:ext cx="2511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Eurostat sends to ECB</a:t>
            </a:r>
          </a:p>
          <a:p>
            <a:r>
              <a:rPr lang="en-GB" sz="1400" b="1" dirty="0" smtClean="0"/>
              <a:t>CONF_STATUS: N</a:t>
            </a:r>
            <a:endParaRPr lang="en-GB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823556" y="2492896"/>
            <a:ext cx="26006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NSI data to  Eurostat</a:t>
            </a:r>
          </a:p>
          <a:p>
            <a:r>
              <a:rPr lang="en-GB" sz="1400" b="1" dirty="0" smtClean="0"/>
              <a:t>CONF_REDIST: ECB, IMF</a:t>
            </a:r>
          </a:p>
          <a:p>
            <a:r>
              <a:rPr lang="en-GB" sz="1400" b="1" dirty="0" smtClean="0"/>
              <a:t>CONF_STATUS: N</a:t>
            </a:r>
            <a:endParaRPr lang="en-GB" sz="1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30316" y="2492896"/>
            <a:ext cx="361368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Data become public next month</a:t>
            </a:r>
          </a:p>
          <a:p>
            <a:r>
              <a:rPr lang="en-GB" dirty="0" smtClean="0"/>
              <a:t>NSI (or Eurostat) send data to recipients before embargo. </a:t>
            </a:r>
          </a:p>
          <a:p>
            <a:r>
              <a:rPr lang="en-GB" sz="1400" b="1" dirty="0" smtClean="0"/>
              <a:t>CONF_STATUS: N</a:t>
            </a:r>
          </a:p>
          <a:p>
            <a:r>
              <a:rPr lang="en-GB" sz="1400" b="1" dirty="0" smtClean="0"/>
              <a:t>EMBARGO_TIME T + 1 MONTH</a:t>
            </a:r>
            <a:endParaRPr lang="en-GB" sz="1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767990" y="3933055"/>
            <a:ext cx="30281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Eurostat sends to ECB,IMF</a:t>
            </a:r>
          </a:p>
          <a:p>
            <a:r>
              <a:rPr lang="en-GB" sz="1400" b="1" dirty="0" smtClean="0"/>
              <a:t>CONF_STATUS: N</a:t>
            </a:r>
            <a:endParaRPr lang="en-GB" sz="1400" b="1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>
            <a:off x="355286" y="1404156"/>
            <a:ext cx="8352928" cy="14606"/>
          </a:xfrm>
          <a:prstGeom prst="straightConnector1">
            <a:avLst/>
          </a:prstGeom>
          <a:solidFill>
            <a:schemeClr val="tx2"/>
          </a:solidFill>
          <a:ln w="31750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2" name="TextBox 11"/>
          <p:cNvSpPr txBox="1"/>
          <p:nvPr/>
        </p:nvSpPr>
        <p:spPr>
          <a:xfrm>
            <a:off x="8028384" y="1521658"/>
            <a:ext cx="860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Time</a:t>
            </a:r>
          </a:p>
          <a:p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683568" y="184482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Today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3158861" y="184482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Today + 3 days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5724128" y="184482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Today + 1 month</a:t>
            </a:r>
            <a:endParaRPr lang="en-GB" dirty="0"/>
          </a:p>
        </p:txBody>
      </p:sp>
      <p:cxnSp>
        <p:nvCxnSpPr>
          <p:cNvPr id="17" name="Straight Arrow Connector 16"/>
          <p:cNvCxnSpPr/>
          <p:nvPr/>
        </p:nvCxnSpPr>
        <p:spPr bwMode="auto">
          <a:xfrm>
            <a:off x="1259632" y="3293115"/>
            <a:ext cx="0" cy="646455"/>
          </a:xfrm>
          <a:prstGeom prst="straightConnector1">
            <a:avLst/>
          </a:prstGeom>
          <a:solidFill>
            <a:schemeClr val="tx2"/>
          </a:solidFill>
          <a:ln w="31750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" name="Straight Arrow Connector 18"/>
          <p:cNvCxnSpPr/>
          <p:nvPr/>
        </p:nvCxnSpPr>
        <p:spPr bwMode="auto">
          <a:xfrm>
            <a:off x="3851920" y="3293115"/>
            <a:ext cx="0" cy="646455"/>
          </a:xfrm>
          <a:prstGeom prst="straightConnector1">
            <a:avLst/>
          </a:prstGeom>
          <a:solidFill>
            <a:schemeClr val="tx2"/>
          </a:solidFill>
          <a:ln w="31750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" name="Straight Arrow Connector 19"/>
          <p:cNvCxnSpPr/>
          <p:nvPr/>
        </p:nvCxnSpPr>
        <p:spPr bwMode="auto">
          <a:xfrm flipH="1">
            <a:off x="6948264" y="3847113"/>
            <a:ext cx="1851" cy="398419"/>
          </a:xfrm>
          <a:prstGeom prst="straightConnector1">
            <a:avLst/>
          </a:prstGeom>
          <a:solidFill>
            <a:schemeClr val="tx2"/>
          </a:solidFill>
          <a:ln w="31750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1" name="TextBox 20"/>
          <p:cNvSpPr txBox="1"/>
          <p:nvPr/>
        </p:nvSpPr>
        <p:spPr>
          <a:xfrm>
            <a:off x="5530316" y="4365104"/>
            <a:ext cx="3177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Recipients use data internally before embargo</a:t>
            </a:r>
            <a:endParaRPr lang="en-GB" dirty="0"/>
          </a:p>
        </p:txBody>
      </p:sp>
      <p:cxnSp>
        <p:nvCxnSpPr>
          <p:cNvPr id="23" name="Straight Arrow Connector 22"/>
          <p:cNvCxnSpPr/>
          <p:nvPr/>
        </p:nvCxnSpPr>
        <p:spPr bwMode="auto">
          <a:xfrm>
            <a:off x="6950115" y="5011435"/>
            <a:ext cx="0" cy="396496"/>
          </a:xfrm>
          <a:prstGeom prst="straightConnector1">
            <a:avLst/>
          </a:prstGeom>
          <a:solidFill>
            <a:schemeClr val="tx2"/>
          </a:solidFill>
          <a:ln w="31750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4" name="TextBox 23"/>
          <p:cNvSpPr txBox="1"/>
          <p:nvPr/>
        </p:nvSpPr>
        <p:spPr>
          <a:xfrm>
            <a:off x="5530316" y="5517232"/>
            <a:ext cx="3672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After embargo, recipients set </a:t>
            </a:r>
            <a:r>
              <a:rPr lang="en-GB" sz="1400" b="1" dirty="0" smtClean="0"/>
              <a:t>CONF_STATUS</a:t>
            </a:r>
            <a:r>
              <a:rPr lang="en-GB" dirty="0" smtClean="0"/>
              <a:t> to “</a:t>
            </a:r>
            <a:r>
              <a:rPr lang="en-GB" sz="1400" b="1" dirty="0" smtClean="0"/>
              <a:t>F”</a:t>
            </a:r>
            <a:r>
              <a:rPr lang="en-GB" dirty="0" smtClean="0"/>
              <a:t>, remove </a:t>
            </a:r>
            <a:r>
              <a:rPr lang="en-GB" sz="1400" b="1" dirty="0" smtClean="0"/>
              <a:t>EMBARGO_TIME</a:t>
            </a:r>
            <a:r>
              <a:rPr lang="en-GB" dirty="0" smtClean="0"/>
              <a:t> and publish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 bwMode="auto">
          <a:xfrm>
            <a:off x="7558590" y="116631"/>
            <a:ext cx="136815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sz="700" b="1" dirty="0" smtClean="0">
                <a:solidFill>
                  <a:srgbClr val="FFFFFF"/>
                </a:solidFill>
              </a:rPr>
              <a:t>FINAL</a:t>
            </a:r>
          </a:p>
        </p:txBody>
      </p:sp>
      <p:sp>
        <p:nvSpPr>
          <p:cNvPr id="16" name="TextBox 15"/>
          <p:cNvSpPr txBox="1"/>
          <p:nvPr/>
        </p:nvSpPr>
        <p:spPr bwMode="auto">
          <a:xfrm>
            <a:off x="7596336" y="216659"/>
            <a:ext cx="12926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sz="700" b="1" dirty="0" smtClean="0">
                <a:solidFill>
                  <a:srgbClr val="FFFFFF"/>
                </a:solidFill>
              </a:rPr>
              <a:t>UNRESTRICTED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en-GB" sz="700" b="1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04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764704"/>
            <a:ext cx="8594725" cy="628650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Limitations to dealing with embargo through a single data transmission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700808"/>
            <a:ext cx="8594725" cy="4468813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Embargoed </a:t>
            </a:r>
            <a:r>
              <a:rPr lang="en-GB" altLang="en-US" dirty="0" smtClean="0">
                <a:solidFill>
                  <a:srgbClr val="FF0000"/>
                </a:solidFill>
              </a:rPr>
              <a:t>observations</a:t>
            </a:r>
            <a:r>
              <a:rPr lang="en-GB" altLang="en-US" dirty="0" smtClean="0"/>
              <a:t> are sent with </a:t>
            </a:r>
            <a:r>
              <a:rPr lang="en-GB" altLang="en-US" sz="1800" b="1" dirty="0" smtClean="0"/>
              <a:t>CONF_STATUS “N”</a:t>
            </a:r>
            <a:r>
              <a:rPr lang="en-GB" altLang="en-US" dirty="0" smtClean="0"/>
              <a:t>. The data recipient must change the </a:t>
            </a:r>
            <a:r>
              <a:rPr lang="en-GB" altLang="en-US" sz="1800" b="1" dirty="0" smtClean="0"/>
              <a:t>CONF_STATUS</a:t>
            </a:r>
            <a:r>
              <a:rPr lang="en-GB" altLang="en-US" dirty="0" smtClean="0"/>
              <a:t> flag from “</a:t>
            </a:r>
            <a:r>
              <a:rPr lang="en-GB" altLang="en-US" sz="1800" b="1" dirty="0" smtClean="0"/>
              <a:t>N</a:t>
            </a:r>
            <a:r>
              <a:rPr lang="en-GB" altLang="en-US" dirty="0" smtClean="0"/>
              <a:t>” to “</a:t>
            </a:r>
            <a:r>
              <a:rPr lang="en-GB" altLang="en-US" sz="1800" b="1" dirty="0" smtClean="0"/>
              <a:t>F</a:t>
            </a:r>
            <a:r>
              <a:rPr lang="en-GB" altLang="en-US" dirty="0" smtClean="0"/>
              <a:t>” after expiry of the embargo. In case data provider and/or data recipient consider this change problematic, a second transmission is required with </a:t>
            </a:r>
            <a:r>
              <a:rPr lang="en-GB" altLang="en-US" sz="1800" b="1" dirty="0" smtClean="0"/>
              <a:t>CONF_STATUS “F”</a:t>
            </a:r>
            <a:r>
              <a:rPr lang="en-GB" altLang="en-US" dirty="0" smtClean="0"/>
              <a:t> without the observation-level embargo information. </a:t>
            </a:r>
          </a:p>
          <a:p>
            <a:pPr eaLnBrk="1" hangingPunct="1"/>
            <a:r>
              <a:rPr lang="en-GB" altLang="en-US" dirty="0" smtClean="0"/>
              <a:t>The </a:t>
            </a:r>
            <a:r>
              <a:rPr lang="en-GB" altLang="en-US" sz="1800" b="1" dirty="0" smtClean="0"/>
              <a:t>CONF_REDIST</a:t>
            </a:r>
            <a:r>
              <a:rPr lang="en-GB" altLang="en-US" dirty="0" smtClean="0"/>
              <a:t> attribute limits the data audience. In case this attribute changes over time (first ECB only, after two days ECB and IMF, after a month data are public), a retransmission of the data is likely required for the primary reporter/recipient to remain in  control.</a:t>
            </a:r>
          </a:p>
        </p:txBody>
      </p:sp>
      <p:sp>
        <p:nvSpPr>
          <p:cNvPr id="30724" name="Footer Placeholder 3"/>
          <p:cNvSpPr>
            <a:spLocks noGrp="1"/>
          </p:cNvSpPr>
          <p:nvPr>
            <p:ph type="ftr" sz="quarter" idx="13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900" smtClean="0">
                <a:solidFill>
                  <a:srgbClr val="004B95"/>
                </a:solidFill>
              </a:rPr>
              <a:t>Guidelines for confidentiality and embargo in SDMX</a:t>
            </a:r>
            <a:endParaRPr lang="en-GB" altLang="en-US" sz="900" smtClean="0">
              <a:solidFill>
                <a:srgbClr val="004B95"/>
              </a:solidFill>
            </a:endParaRPr>
          </a:p>
        </p:txBody>
      </p:sp>
      <p:sp>
        <p:nvSpPr>
          <p:cNvPr id="30725" name="Slide Number Placeholder 4"/>
          <p:cNvSpPr>
            <a:spLocks noGrp="1"/>
          </p:cNvSpPr>
          <p:nvPr>
            <p:ph type="sldNum" sz="quarter" idx="14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26B5FF5E-DCA2-47E3-95AE-9AEAF0AACC5C}" type="slidenum">
              <a:rPr lang="en-GB" altLang="en-US" sz="900" smtClean="0">
                <a:solidFill>
                  <a:srgbClr val="585858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11</a:t>
            </a:fld>
            <a:endParaRPr lang="en-GB" altLang="en-US" sz="900" smtClean="0">
              <a:solidFill>
                <a:srgbClr val="585858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73050" y="115888"/>
            <a:ext cx="8547100" cy="360362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Embargo and single data dissemination, limitations</a:t>
            </a:r>
            <a:endParaRPr lang="en-GB" dirty="0"/>
          </a:p>
        </p:txBody>
      </p:sp>
      <p:sp>
        <p:nvSpPr>
          <p:cNvPr id="30727" name="Classification"/>
          <p:cNvSpPr txBox="1">
            <a:spLocks noChangeArrowheads="1"/>
          </p:cNvSpPr>
          <p:nvPr/>
        </p:nvSpPr>
        <p:spPr bwMode="auto">
          <a:xfrm>
            <a:off x="7019925" y="127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FINAL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  <p:sp>
        <p:nvSpPr>
          <p:cNvPr id="30728" name="DocumentStatus"/>
          <p:cNvSpPr txBox="1">
            <a:spLocks noChangeArrowheads="1"/>
          </p:cNvSpPr>
          <p:nvPr/>
        </p:nvSpPr>
        <p:spPr bwMode="auto">
          <a:xfrm>
            <a:off x="7019925" y="254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UNRESTRICTED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Recommendations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altLang="en-US" sz="1800" b="1" dirty="0" smtClean="0"/>
              <a:t>CONF_STATUS</a:t>
            </a:r>
            <a:r>
              <a:rPr lang="en-GB" altLang="en-US" dirty="0" smtClean="0"/>
              <a:t> observation-level attribute </a:t>
            </a:r>
            <a:r>
              <a:rPr lang="en-GB" altLang="en-US" b="1" dirty="0" smtClean="0"/>
              <a:t>mandatory</a:t>
            </a:r>
            <a:r>
              <a:rPr lang="en-GB" altLang="en-US" dirty="0" smtClean="0"/>
              <a:t> in data flows containing confidential data.</a:t>
            </a:r>
          </a:p>
          <a:p>
            <a:pPr eaLnBrk="1" hangingPunct="1"/>
            <a:r>
              <a:rPr lang="en-GB" altLang="en-US" dirty="0" smtClean="0"/>
              <a:t>Ensure data recipients can handle </a:t>
            </a:r>
            <a:r>
              <a:rPr lang="en-GB" altLang="en-US" sz="1800" b="1" dirty="0" smtClean="0"/>
              <a:t>EMBARGO_TIME</a:t>
            </a:r>
            <a:r>
              <a:rPr lang="en-GB" altLang="en-US" dirty="0" smtClean="0"/>
              <a:t> or </a:t>
            </a:r>
            <a:r>
              <a:rPr lang="en-GB" altLang="en-US" sz="1800" b="1" dirty="0" smtClean="0"/>
              <a:t>EMBARGODATE</a:t>
            </a:r>
            <a:r>
              <a:rPr lang="en-GB" altLang="en-US" dirty="0" smtClean="0"/>
              <a:t> before using these SDMX artefacts. </a:t>
            </a:r>
          </a:p>
          <a:p>
            <a:pPr eaLnBrk="1" hangingPunct="1"/>
            <a:r>
              <a:rPr lang="en-GB" altLang="en-US" sz="1800" b="1" dirty="0" smtClean="0"/>
              <a:t>CONF_REDIST</a:t>
            </a:r>
            <a:r>
              <a:rPr lang="en-GB" altLang="en-US" dirty="0" smtClean="0"/>
              <a:t> observation-level attribute limiting further dissemination based on shared code list containing standard organisation codes.</a:t>
            </a:r>
          </a:p>
          <a:p>
            <a:pPr eaLnBrk="1" hangingPunct="1"/>
            <a:r>
              <a:rPr lang="en-GB" altLang="en-US" sz="1800" b="1" dirty="0" smtClean="0"/>
              <a:t>CONF_REDIST</a:t>
            </a:r>
            <a:r>
              <a:rPr lang="en-GB" altLang="en-US" dirty="0" smtClean="0"/>
              <a:t> attribute in case of specifying multiple organisations either a combined code or use </a:t>
            </a:r>
            <a:r>
              <a:rPr lang="en-GB" altLang="en-US" sz="1800" b="1" dirty="0" err="1" smtClean="0"/>
              <a:t>CONF_REDISTn</a:t>
            </a:r>
            <a:r>
              <a:rPr lang="en-GB" altLang="en-US" dirty="0" smtClean="0"/>
              <a:t> attributes per organisation. In practice, a combined code may be easier.</a:t>
            </a:r>
          </a:p>
          <a:p>
            <a:pPr eaLnBrk="1" hangingPunct="1"/>
            <a:endParaRPr lang="en-GB" altLang="en-US" dirty="0" smtClean="0"/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3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900" smtClean="0">
                <a:solidFill>
                  <a:srgbClr val="004B95"/>
                </a:solidFill>
              </a:rPr>
              <a:t>Guidelines for confidentiality and embargo in SDMX</a:t>
            </a:r>
            <a:endParaRPr lang="en-GB" altLang="en-US" sz="900" smtClean="0">
              <a:solidFill>
                <a:srgbClr val="004B95"/>
              </a:solidFill>
            </a:endParaRPr>
          </a:p>
        </p:txBody>
      </p:sp>
      <p:sp>
        <p:nvSpPr>
          <p:cNvPr id="28677" name="Slide Number Placeholder 4"/>
          <p:cNvSpPr>
            <a:spLocks noGrp="1"/>
          </p:cNvSpPr>
          <p:nvPr>
            <p:ph type="sldNum" sz="quarter" idx="14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BB397CDB-E66F-4453-BBA5-F1ADE2F2E6F5}" type="slidenum">
              <a:rPr lang="en-GB" altLang="en-US" sz="900" smtClean="0">
                <a:solidFill>
                  <a:srgbClr val="585858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12</a:t>
            </a:fld>
            <a:endParaRPr lang="en-GB" altLang="en-US" sz="900" smtClean="0">
              <a:solidFill>
                <a:srgbClr val="585858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73050" y="115888"/>
            <a:ext cx="8547100" cy="360362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  Recommendations</a:t>
            </a:r>
            <a:endParaRPr lang="en-GB" dirty="0"/>
          </a:p>
        </p:txBody>
      </p:sp>
      <p:sp>
        <p:nvSpPr>
          <p:cNvPr id="28679" name="Classification"/>
          <p:cNvSpPr txBox="1">
            <a:spLocks noChangeArrowheads="1"/>
          </p:cNvSpPr>
          <p:nvPr/>
        </p:nvSpPr>
        <p:spPr bwMode="auto">
          <a:xfrm>
            <a:off x="7019925" y="127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FINAL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  <p:sp>
        <p:nvSpPr>
          <p:cNvPr id="28680" name="DocumentStatus"/>
          <p:cNvSpPr txBox="1">
            <a:spLocks noChangeArrowheads="1"/>
          </p:cNvSpPr>
          <p:nvPr/>
        </p:nvSpPr>
        <p:spPr bwMode="auto">
          <a:xfrm>
            <a:off x="7019925" y="254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UNRESTRICTED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179388" y="3357563"/>
            <a:ext cx="8594725" cy="628650"/>
          </a:xfrm>
        </p:spPr>
        <p:txBody>
          <a:bodyPr/>
          <a:lstStyle/>
          <a:p>
            <a:pPr algn="ctr"/>
            <a:r>
              <a:rPr lang="en-GB" altLang="en-US" smtClean="0"/>
              <a:t>Questions?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323528" y="116632"/>
            <a:ext cx="8547100" cy="43237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 Questions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Guidelines for confidentiality and embargo in SDMX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950353D5-3291-4A28-A377-60AE981D6C00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Overview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3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900" smtClean="0">
                <a:solidFill>
                  <a:srgbClr val="004B95"/>
                </a:solidFill>
              </a:rPr>
              <a:t>Guidelines for confidentiality and embargo in SDMX</a:t>
            </a:r>
            <a:endParaRPr lang="en-GB" altLang="en-US" sz="900" smtClean="0">
              <a:solidFill>
                <a:srgbClr val="004B95"/>
              </a:solidFill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14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EF5A7E5A-2DE1-44EE-BB5B-ABE6C29EE8B3}" type="slidenum">
              <a:rPr lang="en-GB" altLang="en-US" sz="900" smtClean="0">
                <a:solidFill>
                  <a:srgbClr val="585858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2</a:t>
            </a:fld>
            <a:endParaRPr lang="en-GB" altLang="en-US" sz="900" smtClean="0">
              <a:solidFill>
                <a:srgbClr val="585858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273050" y="115888"/>
            <a:ext cx="8547100" cy="360362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6391" name="Classification"/>
          <p:cNvSpPr txBox="1">
            <a:spLocks noChangeArrowheads="1"/>
          </p:cNvSpPr>
          <p:nvPr/>
        </p:nvSpPr>
        <p:spPr bwMode="auto">
          <a:xfrm>
            <a:off x="7019925" y="127000"/>
            <a:ext cx="19081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[FINAL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700" b="1" dirty="0">
              <a:solidFill>
                <a:srgbClr val="FFFFFF"/>
              </a:solidFill>
            </a:endParaRPr>
          </a:p>
        </p:txBody>
      </p:sp>
      <p:sp>
        <p:nvSpPr>
          <p:cNvPr id="16392" name="DocumentStatus"/>
          <p:cNvSpPr txBox="1">
            <a:spLocks noChangeArrowheads="1"/>
          </p:cNvSpPr>
          <p:nvPr/>
        </p:nvSpPr>
        <p:spPr bwMode="auto">
          <a:xfrm>
            <a:off x="7019925" y="254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UNRESTRICTED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  <p:sp>
        <p:nvSpPr>
          <p:cNvPr id="22" name="Rectangle 1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7452" y="4869160"/>
            <a:ext cx="381000" cy="3825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 b="1" dirty="0">
                <a:solidFill>
                  <a:srgbClr val="FFFFFF"/>
                </a:solidFill>
              </a:rPr>
              <a:t>8</a:t>
            </a:r>
          </a:p>
        </p:txBody>
      </p:sp>
      <p:sp>
        <p:nvSpPr>
          <p:cNvPr id="16393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1638" y="1531938"/>
            <a:ext cx="381000" cy="3825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 b="1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6394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01638" y="1991036"/>
            <a:ext cx="381000" cy="3825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 b="1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6395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1638" y="2450134"/>
            <a:ext cx="381000" cy="3825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 b="1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6396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04875" y="1994939"/>
            <a:ext cx="8023225" cy="3825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anchor="ctr"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 dirty="0" smtClean="0"/>
              <a:t>Confidentiality</a:t>
            </a:r>
            <a:endParaRPr lang="en-GB" altLang="en-US" sz="1800" dirty="0"/>
          </a:p>
        </p:txBody>
      </p:sp>
      <p:sp>
        <p:nvSpPr>
          <p:cNvPr id="16397" name="Rectangle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97729" y="2450134"/>
            <a:ext cx="8008938" cy="3825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anchor="ctr"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 dirty="0" smtClean="0"/>
              <a:t>Confidentiality use cases</a:t>
            </a:r>
            <a:endParaRPr lang="en-GB" altLang="en-US" sz="1800" dirty="0"/>
          </a:p>
        </p:txBody>
      </p:sp>
      <p:sp>
        <p:nvSpPr>
          <p:cNvPr id="16398" name="Rectangle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04875" y="1531938"/>
            <a:ext cx="8023225" cy="3825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dist="17961" dir="2700000" algn="ctr" rotWithShape="0">
              <a:srgbClr val="858585"/>
            </a:outerShdw>
          </a:effectLst>
          <a:extLst/>
        </p:spPr>
        <p:txBody>
          <a:bodyPr anchor="ctr"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 dirty="0" smtClean="0"/>
              <a:t>Dealing with (time-)confidential data</a:t>
            </a:r>
            <a:endParaRPr lang="en-GB" altLang="en-US" sz="1800" dirty="0"/>
          </a:p>
        </p:txBody>
      </p:sp>
      <p:sp>
        <p:nvSpPr>
          <p:cNvPr id="16399" name="Rectangle 1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87350" y="2918797"/>
            <a:ext cx="381000" cy="3825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6400" name="Rectangle 1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87350" y="3377895"/>
            <a:ext cx="381000" cy="3825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 b="1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16401" name="Rectangle 1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71671" y="3836993"/>
            <a:ext cx="381000" cy="3825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 b="1" dirty="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16402" name="Rectangle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90588" y="3377895"/>
            <a:ext cx="8023225" cy="3825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anchor="ctr"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 dirty="0" smtClean="0"/>
              <a:t>Controlling subsequent dissemination</a:t>
            </a:r>
            <a:endParaRPr lang="en-GB" altLang="en-US" sz="1800" dirty="0"/>
          </a:p>
        </p:txBody>
      </p:sp>
      <p:sp>
        <p:nvSpPr>
          <p:cNvPr id="16403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90588" y="3836993"/>
            <a:ext cx="8023225" cy="3825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anchor="ctr"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 dirty="0" smtClean="0"/>
              <a:t>Embargo and single data transmission: limitations</a:t>
            </a:r>
            <a:endParaRPr lang="en-GB" altLang="en-US" sz="1800" dirty="0"/>
          </a:p>
        </p:txBody>
      </p:sp>
      <p:sp>
        <p:nvSpPr>
          <p:cNvPr id="16404" name="Rectangle 1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90588" y="2918797"/>
            <a:ext cx="8023225" cy="3825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anchor="ctr"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 dirty="0" smtClean="0"/>
              <a:t>Embargo: Time-confidential data</a:t>
            </a:r>
            <a:endParaRPr lang="en-GB" altLang="en-US" sz="1800" dirty="0"/>
          </a:p>
        </p:txBody>
      </p:sp>
      <p:sp>
        <p:nvSpPr>
          <p:cNvPr id="21" name="Rectangle 1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71671" y="4354144"/>
            <a:ext cx="381000" cy="3825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 b="1" dirty="0">
                <a:solidFill>
                  <a:srgbClr val="FFFFFF"/>
                </a:solidFill>
              </a:rPr>
              <a:t>7</a:t>
            </a:r>
          </a:p>
        </p:txBody>
      </p:sp>
      <p:sp>
        <p:nvSpPr>
          <p:cNvPr id="23" name="Rectangle 17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90587" y="4372172"/>
            <a:ext cx="8023225" cy="3825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anchor="ctr"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 dirty="0" smtClean="0"/>
              <a:t>Recommendations</a:t>
            </a:r>
            <a:endParaRPr lang="en-GB" altLang="en-US" sz="1800" dirty="0"/>
          </a:p>
        </p:txBody>
      </p:sp>
      <p:sp>
        <p:nvSpPr>
          <p:cNvPr id="24" name="Rectangle 1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90586" y="4869259"/>
            <a:ext cx="8023225" cy="382582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58585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800" dirty="0" smtClean="0"/>
              <a:t>Questions</a:t>
            </a:r>
            <a:endParaRPr lang="en-GB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How do you deal with (time-)confidential data now?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69875" y="1428750"/>
            <a:ext cx="8594725" cy="4736554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GB" altLang="en-US" b="1" dirty="0"/>
              <a:t>Now</a:t>
            </a:r>
            <a:r>
              <a:rPr lang="en-GB" altLang="en-US" dirty="0"/>
              <a:t>: </a:t>
            </a:r>
          </a:p>
          <a:p>
            <a:pPr eaLnBrk="1" hangingPunct="1">
              <a:defRPr/>
            </a:pPr>
            <a:r>
              <a:rPr lang="en-GB" altLang="en-US" dirty="0"/>
              <a:t>Written agreements</a:t>
            </a:r>
          </a:p>
          <a:p>
            <a:pPr eaLnBrk="1" hangingPunct="1">
              <a:defRPr/>
            </a:pPr>
            <a:r>
              <a:rPr lang="en-GB" altLang="en-US" dirty="0"/>
              <a:t>Prone to mistakes/accidental releases</a:t>
            </a:r>
          </a:p>
          <a:p>
            <a:pPr eaLnBrk="1" hangingPunct="1">
              <a:defRPr/>
            </a:pPr>
            <a:r>
              <a:rPr lang="en-GB" altLang="en-US" dirty="0"/>
              <a:t>As reporter, no systemic control over dissemination by recipient</a:t>
            </a:r>
          </a:p>
          <a:p>
            <a:pPr eaLnBrk="1" hangingPunct="1">
              <a:defRPr/>
            </a:pPr>
            <a:r>
              <a:rPr lang="en-GB" altLang="en-US" dirty="0"/>
              <a:t>Difficult to publish simultaneously on multiple websites</a:t>
            </a:r>
          </a:p>
          <a:p>
            <a:pPr marL="0" indent="0" eaLnBrk="1" hangingPunct="1">
              <a:buNone/>
              <a:defRPr/>
            </a:pPr>
            <a:r>
              <a:rPr lang="en-GB" altLang="en-US" b="1" dirty="0" smtClean="0"/>
              <a:t>Preferred</a:t>
            </a:r>
            <a:r>
              <a:rPr lang="en-GB" altLang="en-US" dirty="0" smtClean="0"/>
              <a:t> </a:t>
            </a:r>
            <a:r>
              <a:rPr lang="en-GB" altLang="en-US" dirty="0"/>
              <a:t>(</a:t>
            </a:r>
            <a:r>
              <a:rPr lang="en-GB" altLang="en-US" i="1" dirty="0"/>
              <a:t>in addition to written agreements</a:t>
            </a:r>
            <a:r>
              <a:rPr lang="en-GB" altLang="en-US" dirty="0"/>
              <a:t>)</a:t>
            </a:r>
            <a:endParaRPr lang="en-GB" altLang="en-US" i="1" dirty="0"/>
          </a:p>
          <a:p>
            <a:pPr eaLnBrk="1" hangingPunct="1">
              <a:defRPr/>
            </a:pPr>
            <a:r>
              <a:rPr lang="en-GB" altLang="en-US" dirty="0"/>
              <a:t>SDMX artefacts </a:t>
            </a:r>
            <a:r>
              <a:rPr lang="en-GB" altLang="en-US" dirty="0" smtClean="0"/>
              <a:t>defining </a:t>
            </a:r>
            <a:r>
              <a:rPr lang="en-GB" altLang="en-US" dirty="0"/>
              <a:t>all confidentiality aspects in </a:t>
            </a:r>
            <a:r>
              <a:rPr lang="en-GB" altLang="en-US" dirty="0" smtClean="0"/>
              <a:t>messages</a:t>
            </a:r>
            <a:endParaRPr lang="en-GB" altLang="en-US" dirty="0"/>
          </a:p>
          <a:p>
            <a:pPr eaLnBrk="1" hangingPunct="1">
              <a:defRPr/>
            </a:pPr>
            <a:r>
              <a:rPr lang="en-GB" altLang="en-US" dirty="0" smtClean="0"/>
              <a:t>Standardised </a:t>
            </a:r>
            <a:r>
              <a:rPr lang="en-GB" altLang="en-US" dirty="0"/>
              <a:t>handling of such restrictions within systems</a:t>
            </a:r>
          </a:p>
          <a:p>
            <a:pPr eaLnBrk="1" hangingPunct="1">
              <a:defRPr/>
            </a:pPr>
            <a:r>
              <a:rPr lang="en-GB" altLang="en-US" dirty="0" smtClean="0"/>
              <a:t>Dealing </a:t>
            </a:r>
            <a:r>
              <a:rPr lang="en-GB" altLang="en-US" dirty="0"/>
              <a:t>with embargoed data through a </a:t>
            </a:r>
            <a:r>
              <a:rPr lang="en-GB" altLang="en-US" dirty="0">
                <a:solidFill>
                  <a:srgbClr val="0070C0"/>
                </a:solidFill>
              </a:rPr>
              <a:t>single</a:t>
            </a:r>
            <a:r>
              <a:rPr lang="en-GB" altLang="en-US" dirty="0"/>
              <a:t> transmission</a:t>
            </a:r>
          </a:p>
          <a:p>
            <a:pPr eaLnBrk="1" hangingPunct="1">
              <a:defRPr/>
            </a:pPr>
            <a:r>
              <a:rPr lang="en-GB" altLang="en-US" dirty="0"/>
              <a:t>As reporter, able to control </a:t>
            </a:r>
            <a:r>
              <a:rPr lang="en-GB" altLang="en-US" dirty="0" smtClean="0"/>
              <a:t>disseminations </a:t>
            </a:r>
            <a:r>
              <a:rPr lang="en-GB" altLang="en-US" dirty="0"/>
              <a:t>by </a:t>
            </a:r>
            <a:r>
              <a:rPr lang="en-GB" altLang="en-US" dirty="0" smtClean="0"/>
              <a:t>recipients</a:t>
            </a:r>
            <a:endParaRPr lang="en-GB" altLang="en-US" dirty="0"/>
          </a:p>
          <a:p>
            <a:pPr eaLnBrk="1" hangingPunct="1">
              <a:defRPr/>
            </a:pPr>
            <a:r>
              <a:rPr lang="en-GB" altLang="en-US" dirty="0" smtClean="0"/>
              <a:t>Allow </a:t>
            </a:r>
            <a:r>
              <a:rPr lang="en-GB" altLang="en-US" dirty="0"/>
              <a:t>for </a:t>
            </a:r>
            <a:r>
              <a:rPr lang="en-GB" altLang="en-US" dirty="0" smtClean="0"/>
              <a:t>the simultaneous </a:t>
            </a:r>
            <a:r>
              <a:rPr lang="en-GB" altLang="en-US" dirty="0"/>
              <a:t>publication of data on websites </a:t>
            </a:r>
          </a:p>
          <a:p>
            <a:pPr marL="0" indent="0" eaLnBrk="1" hangingPunct="1">
              <a:buFontTx/>
              <a:buNone/>
              <a:defRPr/>
            </a:pPr>
            <a:endParaRPr lang="en-GB" altLang="en-US" dirty="0" smtClean="0"/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3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900" smtClean="0">
                <a:solidFill>
                  <a:srgbClr val="004B95"/>
                </a:solidFill>
              </a:rPr>
              <a:t>Guidelines for confidentiality and embargo in SDMX</a:t>
            </a:r>
            <a:endParaRPr lang="en-GB" altLang="en-US" sz="900" smtClean="0">
              <a:solidFill>
                <a:srgbClr val="004B95"/>
              </a:solidFill>
            </a:endParaRPr>
          </a:p>
        </p:txBody>
      </p:sp>
      <p:sp>
        <p:nvSpPr>
          <p:cNvPr id="18437" name="Slide Number Placeholder 4"/>
          <p:cNvSpPr>
            <a:spLocks noGrp="1"/>
          </p:cNvSpPr>
          <p:nvPr>
            <p:ph type="sldNum" sz="quarter" idx="14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7A3C6851-1831-4842-897F-C1E168B8F272}" type="slidenum">
              <a:rPr lang="en-GB" altLang="en-US" sz="900" smtClean="0">
                <a:solidFill>
                  <a:srgbClr val="585858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3</a:t>
            </a:fld>
            <a:endParaRPr lang="en-GB" altLang="en-US" sz="900" smtClean="0">
              <a:solidFill>
                <a:srgbClr val="585858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51520" y="173831"/>
            <a:ext cx="8547100" cy="360362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Dealing with (time-)confidential data</a:t>
            </a:r>
          </a:p>
          <a:p>
            <a:pPr eaLnBrk="1" hangingPunct="1">
              <a:defRPr/>
            </a:pPr>
            <a:endParaRPr lang="en-GB" dirty="0"/>
          </a:p>
        </p:txBody>
      </p:sp>
      <p:sp>
        <p:nvSpPr>
          <p:cNvPr id="18439" name="Classification"/>
          <p:cNvSpPr txBox="1">
            <a:spLocks noChangeArrowheads="1"/>
          </p:cNvSpPr>
          <p:nvPr/>
        </p:nvSpPr>
        <p:spPr bwMode="auto">
          <a:xfrm>
            <a:off x="7019925" y="127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FINAL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  <p:sp>
        <p:nvSpPr>
          <p:cNvPr id="18440" name="DocumentStatus"/>
          <p:cNvSpPr txBox="1">
            <a:spLocks noChangeArrowheads="1"/>
          </p:cNvSpPr>
          <p:nvPr/>
        </p:nvSpPr>
        <p:spPr bwMode="auto">
          <a:xfrm>
            <a:off x="7019925" y="254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UNRESTRICTED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Confidential data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GB" altLang="en-US" b="1" dirty="0" smtClean="0"/>
              <a:t>Confidential data</a:t>
            </a:r>
          </a:p>
          <a:p>
            <a:pPr eaLnBrk="1" hangingPunct="1">
              <a:defRPr/>
            </a:pPr>
            <a:r>
              <a:rPr lang="en-GB" altLang="en-US" dirty="0" smtClean="0"/>
              <a:t>Data </a:t>
            </a:r>
            <a:r>
              <a:rPr lang="en-GB" altLang="en-US" dirty="0"/>
              <a:t>is confidential in case unauthorised</a:t>
            </a:r>
            <a:r>
              <a:rPr lang="en-GB" altLang="en-US" dirty="0">
                <a:solidFill>
                  <a:srgbClr val="FF0000"/>
                </a:solidFill>
              </a:rPr>
              <a:t> </a:t>
            </a:r>
            <a:r>
              <a:rPr lang="en-GB" altLang="en-US" dirty="0"/>
              <a:t>disclosure could be prejudicial or harmful to the interest of the source or other relevant parties</a:t>
            </a:r>
            <a:r>
              <a:rPr lang="en-GB" altLang="en-US" dirty="0" smtClean="0"/>
              <a:t>.</a:t>
            </a:r>
            <a:r>
              <a:rPr lang="en-GB" altLang="en-US" dirty="0"/>
              <a:t> </a:t>
            </a:r>
            <a:endParaRPr lang="en-GB" altLang="en-US" dirty="0" smtClean="0"/>
          </a:p>
          <a:p>
            <a:pPr eaLnBrk="1" hangingPunct="1">
              <a:defRPr/>
            </a:pPr>
            <a:r>
              <a:rPr lang="en-GB" altLang="en-US" dirty="0" smtClean="0"/>
              <a:t>Confidential data includes data that cannot yet be published.</a:t>
            </a:r>
          </a:p>
          <a:p>
            <a:pPr eaLnBrk="1" hangingPunct="1">
              <a:defRPr/>
            </a:pPr>
            <a:r>
              <a:rPr lang="en-GB" altLang="en-US" dirty="0" smtClean="0"/>
              <a:t>Data may be confidential in the sense that the primary reporter indicates that data can only </a:t>
            </a:r>
            <a:r>
              <a:rPr lang="en-GB" altLang="en-US" dirty="0"/>
              <a:t>be forwarded by recipient to </a:t>
            </a:r>
            <a:r>
              <a:rPr lang="en-GB" altLang="en-US" dirty="0" smtClean="0"/>
              <a:t>specified </a:t>
            </a:r>
            <a:r>
              <a:rPr lang="en-GB" altLang="en-US" dirty="0"/>
              <a:t>organisation(s</a:t>
            </a:r>
            <a:r>
              <a:rPr lang="en-GB" altLang="en-US" dirty="0" smtClean="0"/>
              <a:t>) and possibly </a:t>
            </a:r>
            <a:r>
              <a:rPr lang="en-GB" altLang="en-US" dirty="0"/>
              <a:t>only for a </a:t>
            </a:r>
            <a:r>
              <a:rPr lang="en-GB" altLang="en-US" dirty="0" smtClean="0"/>
              <a:t>defined purpose.</a:t>
            </a:r>
          </a:p>
          <a:p>
            <a:pPr eaLnBrk="1" hangingPunct="1">
              <a:defRPr/>
            </a:pPr>
            <a:r>
              <a:rPr lang="en-GB" altLang="en-US" dirty="0"/>
              <a:t>SDMX cross-domain code list CL_CONF_STATUS defines confidentiality at observation level</a:t>
            </a:r>
          </a:p>
          <a:p>
            <a:pPr marL="0" indent="0" eaLnBrk="1" hangingPunct="1">
              <a:buNone/>
              <a:defRPr/>
            </a:pPr>
            <a:endParaRPr lang="en-GB" altLang="en-US" dirty="0">
              <a:solidFill>
                <a:srgbClr val="0070C0"/>
              </a:solidFill>
            </a:endParaRPr>
          </a:p>
          <a:p>
            <a:pPr marL="0" indent="0" eaLnBrk="1" hangingPunct="1">
              <a:buFontTx/>
              <a:buNone/>
              <a:defRPr/>
            </a:pPr>
            <a:endParaRPr lang="en-GB" altLang="en-US" dirty="0" smtClean="0"/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3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900" dirty="0" smtClean="0">
                <a:solidFill>
                  <a:srgbClr val="004B95"/>
                </a:solidFill>
              </a:rPr>
              <a:t>Guidelines for confidentiality and embargo in SDMX</a:t>
            </a:r>
            <a:endParaRPr lang="en-GB" altLang="en-US" sz="900" dirty="0" smtClean="0">
              <a:solidFill>
                <a:srgbClr val="004B95"/>
              </a:solidFill>
            </a:endParaRPr>
          </a:p>
        </p:txBody>
      </p:sp>
      <p:sp>
        <p:nvSpPr>
          <p:cNvPr id="17413" name="Slide Number Placeholder 4"/>
          <p:cNvSpPr>
            <a:spLocks noGrp="1"/>
          </p:cNvSpPr>
          <p:nvPr>
            <p:ph type="sldNum" sz="quarter" idx="14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91FBDCE1-E740-4CF2-89C9-618DACC5EBB2}" type="slidenum">
              <a:rPr lang="en-GB" altLang="en-US" sz="900" smtClean="0">
                <a:solidFill>
                  <a:srgbClr val="585858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4</a:t>
            </a:fld>
            <a:endParaRPr lang="en-GB" altLang="en-US" sz="900" smtClean="0">
              <a:solidFill>
                <a:srgbClr val="585858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73050" y="115888"/>
            <a:ext cx="8547100" cy="360362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Confidentiality</a:t>
            </a:r>
            <a:endParaRPr lang="en-GB" dirty="0"/>
          </a:p>
        </p:txBody>
      </p:sp>
      <p:sp>
        <p:nvSpPr>
          <p:cNvPr id="17415" name="Classification"/>
          <p:cNvSpPr txBox="1">
            <a:spLocks noChangeArrowheads="1"/>
          </p:cNvSpPr>
          <p:nvPr/>
        </p:nvSpPr>
        <p:spPr bwMode="auto">
          <a:xfrm>
            <a:off x="7019925" y="127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FINAL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  <p:sp>
        <p:nvSpPr>
          <p:cNvPr id="17416" name="DocumentStatus"/>
          <p:cNvSpPr txBox="1">
            <a:spLocks noChangeArrowheads="1"/>
          </p:cNvSpPr>
          <p:nvPr/>
        </p:nvSpPr>
        <p:spPr bwMode="auto">
          <a:xfrm>
            <a:off x="7019925" y="254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UNRESTRICTED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CL_CONF_STATUS, selected codes or all codes(?)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3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900" dirty="0">
                <a:solidFill>
                  <a:srgbClr val="004B95"/>
                </a:solidFill>
              </a:rPr>
              <a:t>Guidelines for confidentiality and embargo in SDMX</a:t>
            </a:r>
            <a:endParaRPr lang="en-GB" altLang="en-US" sz="900" dirty="0">
              <a:solidFill>
                <a:srgbClr val="004B95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GB" altLang="en-US" sz="900" dirty="0" smtClean="0">
                <a:solidFill>
                  <a:srgbClr val="004B95"/>
                </a:solidFill>
              </a:rPr>
              <a:t>.</a:t>
            </a: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14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57538D60-5535-4135-92F3-9B9B549599D6}" type="slidenum">
              <a:rPr lang="en-GB" altLang="en-US" sz="900" smtClean="0">
                <a:solidFill>
                  <a:srgbClr val="585858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5</a:t>
            </a:fld>
            <a:endParaRPr lang="en-GB" altLang="en-US" sz="900" smtClean="0">
              <a:solidFill>
                <a:srgbClr val="585858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73050" y="115888"/>
            <a:ext cx="8547100" cy="360362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Confidentiality</a:t>
            </a:r>
            <a:endParaRPr lang="en-GB" dirty="0"/>
          </a:p>
        </p:txBody>
      </p:sp>
      <p:graphicFrame>
        <p:nvGraphicFramePr>
          <p:cNvPr id="108533" name="Group 1013"/>
          <p:cNvGraphicFramePr>
            <a:graphicFrameLocks noGrp="1"/>
          </p:cNvGraphicFramePr>
          <p:nvPr/>
        </p:nvGraphicFramePr>
        <p:xfrm>
          <a:off x="431800" y="1844675"/>
          <a:ext cx="8496300" cy="3965574"/>
        </p:xfrm>
        <a:graphic>
          <a:graphicData uri="http://schemas.openxmlformats.org/drawingml/2006/table">
            <a:tbl>
              <a:tblPr/>
              <a:tblGrid>
                <a:gridCol w="1718831"/>
                <a:gridCol w="4905403"/>
                <a:gridCol w="1872066"/>
              </a:tblGrid>
              <a:tr h="3345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Code</a:t>
                      </a:r>
                    </a:p>
                  </a:txBody>
                  <a:tcPr marL="71995" marR="71995" marT="72025" marB="72025" horzOverflow="overflow">
                    <a:lnL cap="flat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Description</a:t>
                      </a:r>
                    </a:p>
                  </a:txBody>
                  <a:tcPr marL="71995" marR="71995" marT="72025" marB="72025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Type</a:t>
                      </a:r>
                    </a:p>
                  </a:txBody>
                  <a:tcPr marL="71995" marR="71995" marT="72025" marB="72025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45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71995" marR="71995" marT="72025" marB="72025" horzOverflow="overflow">
                    <a:lnL cap="flat"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Free (free for publication)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Level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5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71995" marR="71995" marT="72025" marB="7202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Not for publication, for internal use only (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see role in embargo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Level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45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71995" marR="71995" marT="72025" marB="7202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Confidential statistical information due to identifiable respondent(s)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Reason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5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71995" marR="71995" marT="72025" marB="7202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Secondary confidentiality set by sender, not for publication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Level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45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</a:p>
                  </a:txBody>
                  <a:tcPr marL="71995" marR="71995" marT="72025" marB="7202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Secondary confidentiality set by the recipient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Level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5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71995" marR="71995" marT="72025" marB="7202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Primary confidentiality due to small counts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Reason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5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71995" marR="71995" marT="72025" marB="7202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Primary confidentiality due to dominance by one unit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Reason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5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71995" marR="71995" marT="72025" marB="7202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Primary confidentiality due to dominance by two units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Reason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5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71995" marR="71995" marT="72025" marB="7202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Primary confidentiality due to dominance by one or two units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Reason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51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71995" marR="71995" marT="72025" marB="72025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Primary confidentiality due to data declared confidential based on other measures of concentration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Reason</a:t>
                      </a:r>
                    </a:p>
                  </a:txBody>
                  <a:tcPr marL="71995" marR="71995" marT="72025" marB="720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548" name="Classification"/>
          <p:cNvSpPr txBox="1">
            <a:spLocks noChangeArrowheads="1"/>
          </p:cNvSpPr>
          <p:nvPr/>
        </p:nvSpPr>
        <p:spPr bwMode="auto">
          <a:xfrm>
            <a:off x="7019925" y="127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FINAL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  <p:sp>
        <p:nvSpPr>
          <p:cNvPr id="21549" name="DocumentStatus"/>
          <p:cNvSpPr txBox="1">
            <a:spLocks noChangeArrowheads="1"/>
          </p:cNvSpPr>
          <p:nvPr/>
        </p:nvSpPr>
        <p:spPr bwMode="auto">
          <a:xfrm>
            <a:off x="7019925" y="254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UNRESTRICTED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cases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14284" y="1412776"/>
            <a:ext cx="8594725" cy="4772025"/>
          </a:xfrm>
        </p:spPr>
        <p:txBody>
          <a:bodyPr/>
          <a:lstStyle/>
          <a:p>
            <a:pPr eaLnBrk="1" hangingPunct="1">
              <a:defRPr/>
            </a:pPr>
            <a:r>
              <a:rPr lang="en-GB" u="sng" dirty="0" smtClean="0"/>
              <a:t>Non-confidential data without embargo</a:t>
            </a:r>
          </a:p>
          <a:p>
            <a:pPr lvl="1" eaLnBrk="1" hangingPunct="1">
              <a:defRPr/>
            </a:pPr>
            <a:r>
              <a:rPr lang="en-GB" sz="2200" dirty="0" smtClean="0"/>
              <a:t>Data is available to the public immediately</a:t>
            </a:r>
          </a:p>
          <a:p>
            <a:pPr marL="584200" lvl="1" indent="-285750" eaLnBrk="1" hangingPunct="1">
              <a:defRPr/>
            </a:pPr>
            <a:r>
              <a:rPr lang="en-GB" sz="2200" dirty="0" smtClean="0"/>
              <a:t>SDMX representation: </a:t>
            </a:r>
            <a:r>
              <a:rPr lang="en-GB" b="1" dirty="0" smtClean="0"/>
              <a:t>CONF_STATUS</a:t>
            </a:r>
            <a:r>
              <a:rPr lang="en-GB" sz="2200" dirty="0" smtClean="0"/>
              <a:t> flag “</a:t>
            </a:r>
            <a:r>
              <a:rPr lang="en-GB" b="1" dirty="0" smtClean="0"/>
              <a:t>F</a:t>
            </a:r>
            <a:r>
              <a:rPr lang="en-GB" sz="2200" dirty="0" smtClean="0"/>
              <a:t>” (or none) at observation level</a:t>
            </a:r>
          </a:p>
          <a:p>
            <a:pPr marL="0" indent="0" eaLnBrk="1" hangingPunct="1">
              <a:buNone/>
              <a:defRPr/>
            </a:pPr>
            <a:endParaRPr lang="en-GB" u="sng" dirty="0" smtClean="0"/>
          </a:p>
          <a:p>
            <a:pPr marL="285750" indent="-285750" eaLnBrk="1" hangingPunct="1">
              <a:defRPr/>
            </a:pPr>
            <a:r>
              <a:rPr lang="en-GB" u="sng" dirty="0" smtClean="0"/>
              <a:t>Confidential data without embargo</a:t>
            </a:r>
          </a:p>
          <a:p>
            <a:pPr marL="584200" lvl="1" indent="-285750" eaLnBrk="1" hangingPunct="1">
              <a:defRPr/>
            </a:pPr>
            <a:r>
              <a:rPr lang="en-GB" sz="2200" dirty="0" smtClean="0"/>
              <a:t>Data provided to authorised users </a:t>
            </a:r>
            <a:r>
              <a:rPr lang="en-GB" sz="2200" dirty="0"/>
              <a:t>according to agreement between data exchange </a:t>
            </a:r>
            <a:r>
              <a:rPr lang="en-GB" sz="2200" dirty="0" smtClean="0"/>
              <a:t>partners</a:t>
            </a:r>
          </a:p>
          <a:p>
            <a:pPr marL="584200" lvl="1" indent="-285750" eaLnBrk="1" hangingPunct="1">
              <a:defRPr/>
            </a:pPr>
            <a:r>
              <a:rPr lang="en-GB" sz="2200" dirty="0" smtClean="0"/>
              <a:t>SDMX representation: </a:t>
            </a:r>
            <a:r>
              <a:rPr lang="en-GB" b="1" dirty="0" smtClean="0"/>
              <a:t>CONF_STATUS</a:t>
            </a:r>
            <a:r>
              <a:rPr lang="en-GB" dirty="0" smtClean="0"/>
              <a:t>: </a:t>
            </a:r>
            <a:r>
              <a:rPr lang="en-GB" b="1" dirty="0" smtClean="0"/>
              <a:t>N; C; D; S; A; O; T; G; M</a:t>
            </a:r>
            <a:r>
              <a:rPr lang="en-GB" dirty="0" smtClean="0"/>
              <a:t>. </a:t>
            </a:r>
          </a:p>
          <a:p>
            <a:pPr marL="584200" lvl="1" indent="-285750" eaLnBrk="1" hangingPunct="1">
              <a:defRPr/>
            </a:pPr>
            <a:r>
              <a:rPr lang="en-GB" sz="2200" dirty="0" smtClean="0"/>
              <a:t>Filtering </a:t>
            </a:r>
            <a:r>
              <a:rPr lang="en-GB" sz="2200" dirty="0"/>
              <a:t>out/suppressing confidential data upon </a:t>
            </a:r>
            <a:r>
              <a:rPr lang="en-GB" sz="2200" dirty="0" smtClean="0"/>
              <a:t>dissemination</a:t>
            </a:r>
          </a:p>
          <a:p>
            <a:pPr marL="584200" lvl="1" indent="-285750" eaLnBrk="1" hangingPunct="1">
              <a:defRPr/>
            </a:pPr>
            <a:endParaRPr lang="en-GB" sz="2200" dirty="0" smtClean="0"/>
          </a:p>
          <a:p>
            <a:pPr marL="285750" indent="-285750" eaLnBrk="1" hangingPunct="1">
              <a:defRPr/>
            </a:pPr>
            <a:endParaRPr lang="en-GB" dirty="0" smtClean="0"/>
          </a:p>
          <a:p>
            <a:pPr eaLnBrk="1" hangingPunct="1">
              <a:defRPr/>
            </a:pPr>
            <a:endParaRPr lang="en-GB" dirty="0" smtClean="0"/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3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900" smtClean="0">
                <a:solidFill>
                  <a:srgbClr val="004B95"/>
                </a:solidFill>
              </a:rPr>
              <a:t>Guidelines for confidentiality and embargo in SDMX</a:t>
            </a:r>
            <a:endParaRPr lang="en-GB" altLang="en-US" sz="900" smtClean="0">
              <a:solidFill>
                <a:srgbClr val="004B95"/>
              </a:solidFill>
            </a:endParaRPr>
          </a:p>
        </p:txBody>
      </p:sp>
      <p:sp>
        <p:nvSpPr>
          <p:cNvPr id="25605" name="Slide Number Placeholder 4"/>
          <p:cNvSpPr>
            <a:spLocks noGrp="1"/>
          </p:cNvSpPr>
          <p:nvPr>
            <p:ph type="sldNum" sz="quarter" idx="14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FF3551E7-1F8A-45CC-8CED-DBB77A419FD4}" type="slidenum">
              <a:rPr lang="en-GB" altLang="en-US" sz="900" smtClean="0">
                <a:solidFill>
                  <a:srgbClr val="585858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6</a:t>
            </a:fld>
            <a:endParaRPr lang="en-GB" altLang="en-US" sz="900" smtClean="0">
              <a:solidFill>
                <a:srgbClr val="585858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73050" y="115888"/>
            <a:ext cx="8547100" cy="360362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Confidentiality use cases</a:t>
            </a:r>
            <a:endParaRPr lang="en-GB" dirty="0"/>
          </a:p>
        </p:txBody>
      </p:sp>
      <p:sp>
        <p:nvSpPr>
          <p:cNvPr id="25607" name="Classification"/>
          <p:cNvSpPr txBox="1">
            <a:spLocks noChangeArrowheads="1"/>
          </p:cNvSpPr>
          <p:nvPr/>
        </p:nvSpPr>
        <p:spPr bwMode="auto">
          <a:xfrm>
            <a:off x="7019925" y="127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FINAL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  <p:sp>
        <p:nvSpPr>
          <p:cNvPr id="25608" name="DocumentStatus"/>
          <p:cNvSpPr txBox="1">
            <a:spLocks noChangeArrowheads="1"/>
          </p:cNvSpPr>
          <p:nvPr/>
        </p:nvSpPr>
        <p:spPr bwMode="auto">
          <a:xfrm>
            <a:off x="7019925" y="254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UNRESTRICTED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Time-confidential data (embargo)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69875" y="1428750"/>
            <a:ext cx="8594725" cy="4664546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en-US" dirty="0" smtClean="0"/>
              <a:t>The </a:t>
            </a:r>
            <a:r>
              <a:rPr lang="en-GB" altLang="en-US" dirty="0"/>
              <a:t>definition of embargo according to the SDMX Glossary </a:t>
            </a:r>
            <a:r>
              <a:rPr lang="en-GB" altLang="en-US" dirty="0" smtClean="0"/>
              <a:t>states </a:t>
            </a:r>
            <a:r>
              <a:rPr lang="en-GB" altLang="en-US" dirty="0"/>
              <a:t>that data are </a:t>
            </a:r>
            <a:r>
              <a:rPr lang="en-GB" altLang="en-US" dirty="0" smtClean="0"/>
              <a:t>confidential (</a:t>
            </a:r>
            <a:r>
              <a:rPr lang="en-GB" altLang="en-US" sz="1800" b="1" dirty="0" smtClean="0"/>
              <a:t>CONF_STATUS</a:t>
            </a:r>
            <a:r>
              <a:rPr lang="en-GB" altLang="en-US" dirty="0" smtClean="0"/>
              <a:t> </a:t>
            </a:r>
            <a:r>
              <a:rPr lang="en-GB" altLang="en-US" dirty="0"/>
              <a:t>flag “</a:t>
            </a:r>
            <a:r>
              <a:rPr lang="en-GB" altLang="en-US" sz="2000" b="1" dirty="0"/>
              <a:t>N</a:t>
            </a:r>
            <a:r>
              <a:rPr lang="en-GB" altLang="en-US" dirty="0" smtClean="0"/>
              <a:t>”) </a:t>
            </a:r>
            <a:r>
              <a:rPr lang="en-GB" altLang="en-US" dirty="0"/>
              <a:t>until a point in </a:t>
            </a:r>
            <a:r>
              <a:rPr lang="en-GB" altLang="en-US" dirty="0" smtClean="0"/>
              <a:t>time, after which the data become public (</a:t>
            </a:r>
            <a:r>
              <a:rPr lang="en-GB" altLang="en-US" sz="1800" b="1" dirty="0" smtClean="0"/>
              <a:t>CONF_STATUS</a:t>
            </a:r>
            <a:r>
              <a:rPr lang="en-GB" altLang="en-US" dirty="0" smtClean="0"/>
              <a:t> flag “</a:t>
            </a:r>
            <a:r>
              <a:rPr lang="en-GB" altLang="en-US" sz="1800" b="1" dirty="0" smtClean="0"/>
              <a:t>F</a:t>
            </a:r>
            <a:r>
              <a:rPr lang="en-GB" altLang="en-US" dirty="0" smtClean="0"/>
              <a:t>”). </a:t>
            </a:r>
          </a:p>
          <a:p>
            <a:pPr eaLnBrk="1" hangingPunct="1">
              <a:defRPr/>
            </a:pPr>
            <a:r>
              <a:rPr lang="en-GB" altLang="en-US" dirty="0" smtClean="0"/>
              <a:t>This definition allows for a </a:t>
            </a:r>
            <a:r>
              <a:rPr lang="en-GB" altLang="en-US" b="1" dirty="0" smtClean="0">
                <a:solidFill>
                  <a:srgbClr val="FF0000"/>
                </a:solidFill>
              </a:rPr>
              <a:t>single transmission </a:t>
            </a:r>
            <a:r>
              <a:rPr lang="en-GB" altLang="en-US" dirty="0" smtClean="0"/>
              <a:t>of embargoed data as the </a:t>
            </a:r>
            <a:r>
              <a:rPr lang="en-GB" altLang="en-US" sz="1800" b="1" dirty="0" smtClean="0"/>
              <a:t>CONF_STATUS</a:t>
            </a:r>
            <a:r>
              <a:rPr lang="en-GB" altLang="en-US" dirty="0" smtClean="0"/>
              <a:t> before and after the embargo is known unambiguously.</a:t>
            </a:r>
          </a:p>
          <a:p>
            <a:pPr eaLnBrk="1" hangingPunct="1">
              <a:defRPr/>
            </a:pPr>
            <a:r>
              <a:rPr lang="en-GB" altLang="en-US" dirty="0" smtClean="0"/>
              <a:t>The </a:t>
            </a:r>
            <a:r>
              <a:rPr lang="en-GB" altLang="en-US" dirty="0"/>
              <a:t>use of a single transmission requires the recipient(s) to implement a mechanism to represent the </a:t>
            </a:r>
            <a:r>
              <a:rPr lang="en-GB" altLang="en-US" sz="1800" b="1" dirty="0"/>
              <a:t>CONF_STATUS</a:t>
            </a:r>
            <a:r>
              <a:rPr lang="en-GB" altLang="en-US" dirty="0"/>
              <a:t> flag(s) as “</a:t>
            </a:r>
            <a:r>
              <a:rPr lang="en-GB" altLang="en-US" sz="1800" b="1" dirty="0"/>
              <a:t>F</a:t>
            </a:r>
            <a:r>
              <a:rPr lang="en-GB" altLang="en-US" dirty="0" smtClean="0"/>
              <a:t>” after the embargo.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3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900" smtClean="0">
                <a:solidFill>
                  <a:srgbClr val="004B95"/>
                </a:solidFill>
              </a:rPr>
              <a:t>Guidelines for confidentiality and embargo in SDMX</a:t>
            </a:r>
            <a:endParaRPr lang="en-GB" altLang="en-US" sz="900" smtClean="0">
              <a:solidFill>
                <a:srgbClr val="004B95"/>
              </a:solidFill>
            </a:endParaRPr>
          </a:p>
        </p:txBody>
      </p:sp>
      <p:sp>
        <p:nvSpPr>
          <p:cNvPr id="17413" name="Slide Number Placeholder 4"/>
          <p:cNvSpPr>
            <a:spLocks noGrp="1"/>
          </p:cNvSpPr>
          <p:nvPr>
            <p:ph type="sldNum" sz="quarter" idx="14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91FBDCE1-E740-4CF2-89C9-618DACC5EBB2}" type="slidenum">
              <a:rPr lang="en-GB" altLang="en-US" sz="900" smtClean="0">
                <a:solidFill>
                  <a:srgbClr val="585858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7</a:t>
            </a:fld>
            <a:endParaRPr lang="en-GB" altLang="en-US" sz="900" smtClean="0">
              <a:solidFill>
                <a:srgbClr val="585858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73050" y="115888"/>
            <a:ext cx="8547100" cy="360362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Embargo: time-confidential data</a:t>
            </a:r>
            <a:endParaRPr lang="en-GB" dirty="0"/>
          </a:p>
        </p:txBody>
      </p:sp>
      <p:sp>
        <p:nvSpPr>
          <p:cNvPr id="17415" name="Classification"/>
          <p:cNvSpPr txBox="1">
            <a:spLocks noChangeArrowheads="1"/>
          </p:cNvSpPr>
          <p:nvPr/>
        </p:nvSpPr>
        <p:spPr bwMode="auto">
          <a:xfrm>
            <a:off x="7019925" y="127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FINAL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  <p:sp>
        <p:nvSpPr>
          <p:cNvPr id="17416" name="DocumentStatus"/>
          <p:cNvSpPr txBox="1">
            <a:spLocks noChangeArrowheads="1"/>
          </p:cNvSpPr>
          <p:nvPr/>
        </p:nvSpPr>
        <p:spPr bwMode="auto">
          <a:xfrm>
            <a:off x="7019925" y="254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UNRESTRICTED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44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Time-confidential data (embargo), two use cases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77503" y="1412776"/>
            <a:ext cx="8550597" cy="4468813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de-DE" altLang="en-US" b="1" u="sng" dirty="0" smtClean="0"/>
              <a:t>Embargo at </a:t>
            </a:r>
            <a:r>
              <a:rPr lang="de-DE" altLang="en-US" b="1" u="sng" dirty="0" err="1" smtClean="0"/>
              <a:t>observation</a:t>
            </a:r>
            <a:r>
              <a:rPr lang="de-DE" altLang="en-US" b="1" u="sng" dirty="0" smtClean="0"/>
              <a:t> </a:t>
            </a:r>
            <a:r>
              <a:rPr lang="de-DE" altLang="en-US" b="1" u="sng" dirty="0" err="1" smtClean="0"/>
              <a:t>level</a:t>
            </a:r>
            <a:endParaRPr lang="en-GB" altLang="en-US" b="1" u="sng" dirty="0" smtClean="0"/>
          </a:p>
          <a:p>
            <a:pPr marL="0" indent="0" eaLnBrk="1" hangingPunct="1">
              <a:buNone/>
              <a:defRPr/>
            </a:pPr>
            <a:r>
              <a:rPr lang="en-GB" altLang="en-US" dirty="0" smtClean="0"/>
              <a:t>Before </a:t>
            </a:r>
            <a:r>
              <a:rPr lang="en-GB" altLang="en-US" dirty="0"/>
              <a:t>the </a:t>
            </a:r>
            <a:r>
              <a:rPr lang="en-GB" altLang="en-US" dirty="0" smtClean="0"/>
              <a:t>embargo, data under embargo can be made available to a limited and agreed audience, for </a:t>
            </a:r>
            <a:r>
              <a:rPr lang="en-GB" altLang="en-US" dirty="0"/>
              <a:t>internal </a:t>
            </a:r>
            <a:r>
              <a:rPr lang="en-GB" altLang="en-US" dirty="0" smtClean="0"/>
              <a:t>purposes only. </a:t>
            </a:r>
            <a:endParaRPr lang="en-GB" altLang="en-US" dirty="0"/>
          </a:p>
          <a:p>
            <a:pPr marL="0" indent="0" eaLnBrk="1" hangingPunct="1">
              <a:buNone/>
              <a:defRPr/>
            </a:pPr>
            <a:r>
              <a:rPr lang="en-GB" altLang="en-US" dirty="0" smtClean="0"/>
              <a:t>SDMX artefact </a:t>
            </a:r>
            <a:r>
              <a:rPr lang="en-GB" altLang="en-US" dirty="0"/>
              <a:t>at observation level </a:t>
            </a:r>
            <a:r>
              <a:rPr lang="en-GB" altLang="en-US" sz="2000" dirty="0" smtClean="0"/>
              <a:t>: </a:t>
            </a:r>
            <a:r>
              <a:rPr lang="en-GB" altLang="en-US" sz="1800" b="1" dirty="0" smtClean="0"/>
              <a:t>EMBARGO_TIME</a:t>
            </a:r>
            <a:r>
              <a:rPr lang="en-GB" altLang="en-US" sz="2000" dirty="0" smtClean="0"/>
              <a:t> (date, time)</a:t>
            </a:r>
          </a:p>
          <a:p>
            <a:pPr marL="0" indent="0" eaLnBrk="1" hangingPunct="1">
              <a:buNone/>
              <a:defRPr/>
            </a:pPr>
            <a:r>
              <a:rPr lang="de-DE" altLang="en-US" b="1" u="sng" dirty="0" smtClean="0"/>
              <a:t>Embargo at </a:t>
            </a:r>
            <a:r>
              <a:rPr lang="de-DE" altLang="en-US" b="1" u="sng" dirty="0" err="1" smtClean="0"/>
              <a:t>message</a:t>
            </a:r>
            <a:r>
              <a:rPr lang="de-DE" altLang="en-US" b="1" u="sng" dirty="0" smtClean="0"/>
              <a:t> </a:t>
            </a:r>
            <a:r>
              <a:rPr lang="de-DE" altLang="en-US" b="1" u="sng" dirty="0" err="1" smtClean="0"/>
              <a:t>level</a:t>
            </a:r>
            <a:r>
              <a:rPr lang="de-DE" altLang="en-US" b="1" u="sng" dirty="0" smtClean="0"/>
              <a:t> </a:t>
            </a:r>
            <a:r>
              <a:rPr lang="de-DE" altLang="en-US" b="1" dirty="0" smtClean="0"/>
              <a:t>(</a:t>
            </a:r>
            <a:r>
              <a:rPr lang="de-DE" altLang="en-US" b="1" dirty="0" err="1" smtClean="0"/>
              <a:t>frontloading</a:t>
            </a:r>
            <a:r>
              <a:rPr lang="de-DE" altLang="en-US" b="1" dirty="0" smtClean="0"/>
              <a:t>)</a:t>
            </a:r>
            <a:endParaRPr lang="en-GB" altLang="en-US" b="1" dirty="0" smtClean="0"/>
          </a:p>
          <a:p>
            <a:pPr marL="0" indent="0" eaLnBrk="1" hangingPunct="1">
              <a:buNone/>
              <a:defRPr/>
            </a:pPr>
            <a:r>
              <a:rPr lang="en-GB" altLang="en-US" dirty="0" smtClean="0"/>
              <a:t>All data in SDMX message only </a:t>
            </a:r>
            <a:r>
              <a:rPr lang="en-GB" altLang="en-US" dirty="0"/>
              <a:t>become available at a specific </a:t>
            </a:r>
            <a:r>
              <a:rPr lang="en-GB" altLang="en-US" dirty="0" smtClean="0"/>
              <a:t>date/time </a:t>
            </a:r>
            <a:r>
              <a:rPr lang="en-GB" altLang="en-US" dirty="0"/>
              <a:t>in </a:t>
            </a:r>
            <a:r>
              <a:rPr lang="en-GB" altLang="en-US" dirty="0" smtClean="0"/>
              <a:t>future. This enables </a:t>
            </a:r>
            <a:r>
              <a:rPr lang="en-GB" altLang="en-US" i="1" dirty="0" smtClean="0"/>
              <a:t>frontloading</a:t>
            </a:r>
            <a:r>
              <a:rPr lang="en-GB" altLang="en-US" dirty="0" smtClean="0"/>
              <a:t> of data.</a:t>
            </a:r>
          </a:p>
          <a:p>
            <a:pPr marL="298450" lvl="1" eaLnBrk="1" hangingPunct="1">
              <a:buNone/>
              <a:defRPr/>
            </a:pPr>
            <a:r>
              <a:rPr lang="en-GB" altLang="en-US" sz="2200" dirty="0" smtClean="0"/>
              <a:t>SDMX message header:</a:t>
            </a:r>
            <a:r>
              <a:rPr lang="en-GB" altLang="en-US" sz="2400" dirty="0" smtClean="0"/>
              <a:t> </a:t>
            </a:r>
            <a:r>
              <a:rPr lang="en-GB" altLang="en-US" b="1" dirty="0" smtClean="0"/>
              <a:t>EMBARGODATE</a:t>
            </a:r>
            <a:r>
              <a:rPr lang="en-GB" altLang="en-US" sz="2000" dirty="0" smtClean="0"/>
              <a:t> </a:t>
            </a:r>
            <a:r>
              <a:rPr lang="en-GB" altLang="en-US" sz="2000" dirty="0"/>
              <a:t>(</a:t>
            </a:r>
            <a:r>
              <a:rPr lang="en-GB" altLang="en-US" sz="2200" dirty="0"/>
              <a:t>date, </a:t>
            </a:r>
            <a:r>
              <a:rPr lang="en-GB" altLang="en-US" sz="2200" dirty="0" smtClean="0"/>
              <a:t>time, </a:t>
            </a:r>
            <a:r>
              <a:rPr lang="en-GB" altLang="en-US" sz="2200" dirty="0" smtClean="0">
                <a:solidFill>
                  <a:srgbClr val="FF0000"/>
                </a:solidFill>
              </a:rPr>
              <a:t>time zone</a:t>
            </a:r>
            <a:r>
              <a:rPr lang="en-GB" altLang="en-US" sz="2200" dirty="0" smtClean="0"/>
              <a:t>)</a:t>
            </a:r>
          </a:p>
          <a:p>
            <a:pPr marL="0" lvl="1" indent="0" eaLnBrk="1" hangingPunct="1">
              <a:spcBef>
                <a:spcPct val="30000"/>
              </a:spcBef>
              <a:buClr>
                <a:schemeClr val="tx2"/>
              </a:buClr>
              <a:buNone/>
              <a:defRPr/>
            </a:pPr>
            <a:r>
              <a:rPr lang="en-GB" altLang="en-US" sz="2200" u="sng" dirty="0" smtClean="0"/>
              <a:t>Requirement</a:t>
            </a:r>
            <a:r>
              <a:rPr lang="en-GB" altLang="en-US" sz="2200" dirty="0" smtClean="0"/>
              <a:t>: all recipients must be able to handle frontloading, because </a:t>
            </a:r>
            <a:r>
              <a:rPr lang="en-GB" altLang="en-US" sz="1800" b="1" dirty="0" smtClean="0"/>
              <a:t>CONF_STATUS</a:t>
            </a:r>
            <a:r>
              <a:rPr lang="en-GB" altLang="en-US" dirty="0" smtClean="0"/>
              <a:t> </a:t>
            </a:r>
            <a:r>
              <a:rPr lang="en-GB" altLang="en-US" sz="2200" dirty="0"/>
              <a:t>flags already have the values applicable after the </a:t>
            </a:r>
            <a:r>
              <a:rPr lang="en-GB" altLang="en-US" b="1" dirty="0" smtClean="0"/>
              <a:t>EMBARGODATE</a:t>
            </a:r>
            <a:r>
              <a:rPr lang="en-GB" altLang="en-US" dirty="0" smtClean="0"/>
              <a:t>.</a:t>
            </a:r>
            <a:r>
              <a:rPr lang="en-GB" altLang="en-US" sz="2000" b="1" dirty="0" smtClean="0"/>
              <a:t> </a:t>
            </a:r>
            <a:endParaRPr lang="en-GB" altLang="en-US" dirty="0"/>
          </a:p>
          <a:p>
            <a:pPr eaLnBrk="1" hangingPunct="1">
              <a:defRPr/>
            </a:pPr>
            <a:endParaRPr lang="en-GB" altLang="en-US" dirty="0"/>
          </a:p>
          <a:p>
            <a:pPr marL="0" indent="0" eaLnBrk="1" hangingPunct="1">
              <a:buFontTx/>
              <a:buNone/>
              <a:defRPr/>
            </a:pPr>
            <a:endParaRPr lang="en-GB" altLang="en-US" dirty="0" smtClean="0"/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3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900" smtClean="0">
                <a:solidFill>
                  <a:srgbClr val="004B95"/>
                </a:solidFill>
              </a:rPr>
              <a:t>Guidelines for confidentiality and embargo in SDMX</a:t>
            </a:r>
            <a:endParaRPr lang="en-GB" altLang="en-US" sz="900" smtClean="0">
              <a:solidFill>
                <a:srgbClr val="004B95"/>
              </a:solidFill>
            </a:endParaRPr>
          </a:p>
        </p:txBody>
      </p:sp>
      <p:sp>
        <p:nvSpPr>
          <p:cNvPr id="17413" name="Slide Number Placeholder 4"/>
          <p:cNvSpPr>
            <a:spLocks noGrp="1"/>
          </p:cNvSpPr>
          <p:nvPr>
            <p:ph type="sldNum" sz="quarter" idx="14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91FBDCE1-E740-4CF2-89C9-618DACC5EBB2}" type="slidenum">
              <a:rPr lang="en-GB" altLang="en-US" sz="900" smtClean="0">
                <a:solidFill>
                  <a:srgbClr val="585858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8</a:t>
            </a:fld>
            <a:endParaRPr lang="en-GB" altLang="en-US" sz="900" smtClean="0">
              <a:solidFill>
                <a:srgbClr val="585858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73050" y="115888"/>
            <a:ext cx="8547100" cy="360362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/>
              <a:t>Embargo: time-confidential data</a:t>
            </a:r>
          </a:p>
          <a:p>
            <a:pPr eaLnBrk="1" hangingPunct="1">
              <a:defRPr/>
            </a:pPr>
            <a:endParaRPr lang="en-GB" dirty="0"/>
          </a:p>
        </p:txBody>
      </p:sp>
      <p:sp>
        <p:nvSpPr>
          <p:cNvPr id="17415" name="Classification"/>
          <p:cNvSpPr txBox="1">
            <a:spLocks noChangeArrowheads="1"/>
          </p:cNvSpPr>
          <p:nvPr/>
        </p:nvSpPr>
        <p:spPr bwMode="auto">
          <a:xfrm>
            <a:off x="7019925" y="127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FINAL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  <p:sp>
        <p:nvSpPr>
          <p:cNvPr id="17416" name="DocumentStatus"/>
          <p:cNvSpPr txBox="1">
            <a:spLocks noChangeArrowheads="1"/>
          </p:cNvSpPr>
          <p:nvPr/>
        </p:nvSpPr>
        <p:spPr bwMode="auto">
          <a:xfrm>
            <a:off x="7019925" y="254000"/>
            <a:ext cx="1908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buChar char="–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imes" pitchFamily="18" charset="0"/>
              <a:buChar char="•"/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700" b="1" dirty="0" smtClean="0">
                <a:solidFill>
                  <a:srgbClr val="FFFFFF"/>
                </a:solidFill>
              </a:rPr>
              <a:t>UNRESTRICTED</a:t>
            </a:r>
            <a:endParaRPr lang="en-GB" altLang="en-US" sz="7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06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73050" y="115888"/>
            <a:ext cx="8743950" cy="360362"/>
          </a:xfrm>
        </p:spPr>
        <p:txBody>
          <a:bodyPr/>
          <a:lstStyle/>
          <a:p>
            <a:pPr>
              <a:defRPr/>
            </a:pPr>
            <a:r>
              <a:rPr lang="en-GB" dirty="0"/>
              <a:t>Embargo: time-confidential data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Guidelines for confidentiality and embargo in SDMX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950353D5-3291-4A28-A377-60AE981D6C00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422275" y="2276872"/>
            <a:ext cx="7462093" cy="0"/>
          </a:xfrm>
          <a:prstGeom prst="straightConnector1">
            <a:avLst/>
          </a:prstGeom>
          <a:solidFill>
            <a:schemeClr val="tx2"/>
          </a:solidFill>
          <a:ln w="31750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324" y="2636913"/>
            <a:ext cx="79208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386965" y="2494730"/>
            <a:ext cx="689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Time</a:t>
            </a:r>
            <a:endParaRPr lang="en-GB" dirty="0"/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4283968" y="1772816"/>
            <a:ext cx="0" cy="1080121"/>
          </a:xfrm>
          <a:prstGeom prst="line">
            <a:avLst/>
          </a:prstGeom>
          <a:solidFill>
            <a:schemeClr val="tx2"/>
          </a:solidFill>
          <a:ln w="317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4" name="TextBox 13"/>
          <p:cNvSpPr txBox="1"/>
          <p:nvPr/>
        </p:nvSpPr>
        <p:spPr>
          <a:xfrm>
            <a:off x="3189052" y="291565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EMBARGO_TIME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4947392" y="1770619"/>
            <a:ext cx="206162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 smtClean="0"/>
              <a:t>CONF_STATUS F</a:t>
            </a:r>
          </a:p>
          <a:p>
            <a:endParaRPr lang="en-GB" dirty="0"/>
          </a:p>
        </p:txBody>
      </p:sp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717032"/>
            <a:ext cx="8594725" cy="628650"/>
          </a:xfrm>
        </p:spPr>
        <p:txBody>
          <a:bodyPr/>
          <a:lstStyle/>
          <a:p>
            <a:pPr algn="ctr" eaLnBrk="1" hangingPunct="1"/>
            <a:r>
              <a:rPr lang="en-GB" altLang="en-US" dirty="0" smtClean="0"/>
              <a:t>Embargo at message level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422275" y="812800"/>
            <a:ext cx="85947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 Black" pitchFamily="34" charset="0"/>
                <a:cs typeface="Arial" charset="0"/>
              </a:defRPr>
            </a:lvl2pPr>
            <a:lvl3pPr algn="l" rtl="0" eaLnBrk="0" fontAlgn="base" hangingPunct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 Black" pitchFamily="34" charset="0"/>
                <a:cs typeface="Arial" charset="0"/>
              </a:defRPr>
            </a:lvl3pPr>
            <a:lvl4pPr algn="l" rtl="0" eaLnBrk="0" fontAlgn="base" hangingPunct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 Black" pitchFamily="34" charset="0"/>
                <a:cs typeface="Arial" charset="0"/>
              </a:defRPr>
            </a:lvl4pPr>
            <a:lvl5pPr algn="l" rtl="0" eaLnBrk="0" fontAlgn="base" hangingPunct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 Black" pitchFamily="34" charset="0"/>
                <a:cs typeface="Arial" charset="0"/>
              </a:defRPr>
            </a:lvl5pPr>
            <a:lvl6pPr marL="4572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 Black" pitchFamily="34" charset="0"/>
                <a:cs typeface="Arial" charset="0"/>
              </a:defRPr>
            </a:lvl6pPr>
            <a:lvl7pPr marL="9144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 Black" pitchFamily="34" charset="0"/>
                <a:cs typeface="Arial" charset="0"/>
              </a:defRPr>
            </a:lvl7pPr>
            <a:lvl8pPr marL="13716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 Black" pitchFamily="34" charset="0"/>
                <a:cs typeface="Arial" charset="0"/>
              </a:defRPr>
            </a:lvl8pPr>
            <a:lvl9pPr marL="18288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 Black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GB" altLang="en-US" kern="0" dirty="0" smtClean="0"/>
              <a:t>Embargo at observation level</a:t>
            </a:r>
          </a:p>
        </p:txBody>
      </p:sp>
      <p:cxnSp>
        <p:nvCxnSpPr>
          <p:cNvPr id="24" name="Straight Arrow Connector 23"/>
          <p:cNvCxnSpPr/>
          <p:nvPr/>
        </p:nvCxnSpPr>
        <p:spPr bwMode="auto">
          <a:xfrm>
            <a:off x="422275" y="5433483"/>
            <a:ext cx="7462093" cy="11741"/>
          </a:xfrm>
          <a:prstGeom prst="straightConnector1">
            <a:avLst/>
          </a:prstGeom>
          <a:solidFill>
            <a:schemeClr val="tx2"/>
          </a:solidFill>
          <a:ln w="31750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5" name="TextBox 24"/>
          <p:cNvSpPr txBox="1"/>
          <p:nvPr/>
        </p:nvSpPr>
        <p:spPr>
          <a:xfrm>
            <a:off x="240777" y="5027473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CONF_STATUS F or other (!)</a:t>
            </a:r>
          </a:p>
          <a:p>
            <a:endParaRPr lang="en-GB" b="1" dirty="0"/>
          </a:p>
        </p:txBody>
      </p:sp>
      <p:cxnSp>
        <p:nvCxnSpPr>
          <p:cNvPr id="26" name="Straight Connector 25"/>
          <p:cNvCxnSpPr/>
          <p:nvPr/>
        </p:nvCxnSpPr>
        <p:spPr bwMode="auto">
          <a:xfrm>
            <a:off x="4311527" y="4893423"/>
            <a:ext cx="0" cy="1080121"/>
          </a:xfrm>
          <a:prstGeom prst="line">
            <a:avLst/>
          </a:prstGeom>
          <a:solidFill>
            <a:schemeClr val="tx2"/>
          </a:solidFill>
          <a:ln w="317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1" name="TextBox 20"/>
          <p:cNvSpPr txBox="1"/>
          <p:nvPr/>
        </p:nvSpPr>
        <p:spPr>
          <a:xfrm>
            <a:off x="2618457" y="4293096"/>
            <a:ext cx="4390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(</a:t>
            </a:r>
            <a:r>
              <a:rPr lang="en-GB" b="1" dirty="0" smtClean="0"/>
              <a:t>EMBARGODATE</a:t>
            </a:r>
            <a:r>
              <a:rPr lang="en-GB" dirty="0" smtClean="0"/>
              <a:t> in SDMX Header)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273291" y="5958664"/>
            <a:ext cx="2063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EMBARGODATE</a:t>
            </a:r>
            <a:endParaRPr lang="en-GB" dirty="0"/>
          </a:p>
        </p:txBody>
      </p:sp>
      <p:sp>
        <p:nvSpPr>
          <p:cNvPr id="31" name="TextBox 30"/>
          <p:cNvSpPr txBox="1"/>
          <p:nvPr/>
        </p:nvSpPr>
        <p:spPr>
          <a:xfrm>
            <a:off x="4947392" y="5046275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CONF_STATUS F or other (!)</a:t>
            </a:r>
          </a:p>
          <a:p>
            <a:endParaRPr lang="en-GB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7488323" y="5507940"/>
            <a:ext cx="689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Time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228704" y="2495656"/>
            <a:ext cx="3896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(Limited </a:t>
            </a:r>
            <a:r>
              <a:rPr lang="de-DE" dirty="0" err="1" smtClean="0"/>
              <a:t>audience</a:t>
            </a:r>
            <a:r>
              <a:rPr lang="de-DE" dirty="0" smtClean="0"/>
              <a:t>)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4644008" y="2484150"/>
            <a:ext cx="2844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(</a:t>
            </a:r>
            <a:r>
              <a:rPr lang="de-DE" dirty="0" err="1" smtClean="0"/>
              <a:t>Full</a:t>
            </a:r>
            <a:r>
              <a:rPr lang="de-DE" dirty="0" smtClean="0"/>
              <a:t> </a:t>
            </a:r>
            <a:r>
              <a:rPr lang="de-DE" dirty="0" err="1" smtClean="0"/>
              <a:t>audience</a:t>
            </a:r>
            <a:r>
              <a:rPr lang="de-DE" dirty="0" smtClean="0"/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703" y="5489138"/>
            <a:ext cx="3896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(</a:t>
            </a:r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audience</a:t>
            </a:r>
            <a:r>
              <a:rPr lang="de-DE" dirty="0" smtClean="0"/>
              <a:t>)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947392" y="5507940"/>
            <a:ext cx="2540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(</a:t>
            </a:r>
            <a:r>
              <a:rPr lang="de-DE" dirty="0" err="1" smtClean="0"/>
              <a:t>Full</a:t>
            </a:r>
            <a:r>
              <a:rPr lang="de-DE" dirty="0" smtClean="0"/>
              <a:t> </a:t>
            </a:r>
            <a:r>
              <a:rPr lang="de-DE" dirty="0" err="1" smtClean="0"/>
              <a:t>audience</a:t>
            </a:r>
            <a:r>
              <a:rPr lang="de-DE" dirty="0" smtClean="0"/>
              <a:t>)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 bwMode="auto">
          <a:xfrm>
            <a:off x="7386965" y="116632"/>
            <a:ext cx="163003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sz="700" b="1" dirty="0" smtClean="0">
                <a:solidFill>
                  <a:srgbClr val="FFFFFF"/>
                </a:solidFill>
              </a:rPr>
              <a:t>FINAL</a:t>
            </a:r>
          </a:p>
        </p:txBody>
      </p:sp>
      <p:sp>
        <p:nvSpPr>
          <p:cNvPr id="12" name="TextBox 11"/>
          <p:cNvSpPr txBox="1"/>
          <p:nvPr/>
        </p:nvSpPr>
        <p:spPr bwMode="auto">
          <a:xfrm>
            <a:off x="7488323" y="219581"/>
            <a:ext cx="15286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sz="700" b="1" dirty="0" smtClean="0">
                <a:solidFill>
                  <a:srgbClr val="FFFFFF"/>
                </a:solidFill>
              </a:rPr>
              <a:t>UNRESTRICTED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en-GB" sz="700" b="1" dirty="0" smtClean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240777" y="1770619"/>
            <a:ext cx="3611143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en-GB" sz="700" b="1" dirty="0" smtClean="0">
              <a:solidFill>
                <a:srgbClr val="FFFF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321" y="1772816"/>
            <a:ext cx="4298997" cy="646331"/>
          </a:xfrm>
          <a:prstGeom prst="rect">
            <a:avLst/>
          </a:prstGeom>
          <a:noFill/>
          <a:ln w="0">
            <a:noFill/>
          </a:ln>
        </p:spPr>
        <p:txBody>
          <a:bodyPr wrap="none" rtlCol="0">
            <a:spAutoFit/>
          </a:bodyPr>
          <a:lstStyle/>
          <a:p>
            <a:r>
              <a:rPr lang="en-GB" b="1" dirty="0" smtClean="0"/>
              <a:t>CONF_STATUS N  + EMBARGO_TIME</a:t>
            </a:r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81258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_3_ASSOC" val="-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_3_ASSOC" val="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_2" val="-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_3" val="-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_1" val="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_3_ASSOC" val="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_3" val="-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_3" val="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_1_ASSOC" val="-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_2_ASSOC" val="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_3_ASSOC" val="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_2" val="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_3" val="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_1" val="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_1_ASSOC" val="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_2_ASSOC" val="-1"/>
</p:tagLst>
</file>

<file path=ppt/theme/theme1.xml><?xml version="1.0" encoding="utf-8"?>
<a:theme xmlns:a="http://schemas.openxmlformats.org/drawingml/2006/main" name="ECB Default">
  <a:themeElements>
    <a:clrScheme name="ECB default presentation">
      <a:dk1>
        <a:srgbClr val="585858"/>
      </a:dk1>
      <a:lt1>
        <a:srgbClr val="FFFFFF"/>
      </a:lt1>
      <a:dk2>
        <a:srgbClr val="003399"/>
      </a:dk2>
      <a:lt2>
        <a:srgbClr val="BEBEBE"/>
      </a:lt2>
      <a:accent1>
        <a:srgbClr val="003399"/>
      </a:accent1>
      <a:accent2>
        <a:srgbClr val="4078B8"/>
      </a:accent2>
      <a:accent3>
        <a:srgbClr val="000066"/>
      </a:accent3>
      <a:accent4>
        <a:srgbClr val="008080"/>
      </a:accent4>
      <a:accent5>
        <a:srgbClr val="A50021"/>
      </a:accent5>
      <a:accent6>
        <a:srgbClr val="00005C"/>
      </a:accent6>
      <a:hlink>
        <a:srgbClr val="008080"/>
      </a:hlink>
      <a:folHlink>
        <a:srgbClr val="A50021"/>
      </a:folHlink>
    </a:clrScheme>
    <a:fontScheme name="5_Leere Präsentation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-64" charset="-128"/>
          </a:defRPr>
        </a:defPPr>
      </a:lstStyle>
    </a:spDef>
    <a:lnDef>
      <a:spPr bwMode="auto">
        <a:solidFill>
          <a:schemeClr val="tx2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arrow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>
        <a:spAutoFit/>
      </a:bodyPr>
      <a:lstStyle>
        <a:defPPr algn="r" eaLnBrk="1" hangingPunct="1">
          <a:spcBef>
            <a:spcPct val="0"/>
          </a:spcBef>
          <a:buClrTx/>
          <a:buFontTx/>
          <a:buNone/>
          <a:defRPr sz="700" b="1" dirty="0" smtClean="0">
            <a:solidFill>
              <a:srgbClr val="FFFFFF"/>
            </a:solidFill>
          </a:defRPr>
        </a:defPPr>
      </a:lstStyle>
    </a:txDef>
  </a:objectDefaults>
  <a:extraClrSchemeLst>
    <a:extraClrScheme>
      <a:clrScheme name="5_Leere Präsentation 1">
        <a:dk1>
          <a:srgbClr val="585858"/>
        </a:dk1>
        <a:lt1>
          <a:srgbClr val="FFFFFF"/>
        </a:lt1>
        <a:dk2>
          <a:srgbClr val="003399"/>
        </a:dk2>
        <a:lt2>
          <a:srgbClr val="BEBEBE"/>
        </a:lt2>
        <a:accent1>
          <a:srgbClr val="4078B8"/>
        </a:accent1>
        <a:accent2>
          <a:srgbClr val="000066"/>
        </a:accent2>
        <a:accent3>
          <a:srgbClr val="FFFFFF"/>
        </a:accent3>
        <a:accent4>
          <a:srgbClr val="4A4A4A"/>
        </a:accent4>
        <a:accent5>
          <a:srgbClr val="AFBED8"/>
        </a:accent5>
        <a:accent6>
          <a:srgbClr val="00005C"/>
        </a:accent6>
        <a:hlink>
          <a:srgbClr val="008080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4807</TotalTime>
  <Words>1139</Words>
  <Application>Microsoft Office PowerPoint</Application>
  <PresentationFormat>On-screen Show (4:3)</PresentationFormat>
  <Paragraphs>208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ECB Default</vt:lpstr>
      <vt:lpstr>Guidelines for confidentiality and embargo in SDMX</vt:lpstr>
      <vt:lpstr>Overview</vt:lpstr>
      <vt:lpstr>How do you deal with (time-)confidential data now?</vt:lpstr>
      <vt:lpstr>Confidential data </vt:lpstr>
      <vt:lpstr>CL_CONF_STATUS, selected codes or all codes(?)</vt:lpstr>
      <vt:lpstr>Use cases</vt:lpstr>
      <vt:lpstr>Time-confidential data (embargo)</vt:lpstr>
      <vt:lpstr>Time-confidential data (embargo), two use cases</vt:lpstr>
      <vt:lpstr>Embargo at message level</vt:lpstr>
      <vt:lpstr>Use case: reporter controls further dissemination </vt:lpstr>
      <vt:lpstr>Limitations to dealing with embargo through a single data transmission</vt:lpstr>
      <vt:lpstr>Recommendations</vt:lpstr>
      <vt:lpstr>Questions?</vt:lpstr>
    </vt:vector>
  </TitlesOfParts>
  <Company>European Central bank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Bertram, Britta</dc:creator>
  <cp:lastModifiedBy>van der Ark, Paul</cp:lastModifiedBy>
  <cp:revision>124</cp:revision>
  <cp:lastPrinted>2015-09-18T12:40:52Z</cp:lastPrinted>
  <dcterms:created xsi:type="dcterms:W3CDTF">2013-04-23T12:27:02Z</dcterms:created>
  <dcterms:modified xsi:type="dcterms:W3CDTF">2015-09-21T09:48:26Z</dcterms:modified>
</cp:coreProperties>
</file>